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52"/>
  </p:notesMasterIdLst>
  <p:sldIdLst>
    <p:sldId id="256" r:id="rId2"/>
    <p:sldId id="259" r:id="rId3"/>
    <p:sldId id="260" r:id="rId4"/>
    <p:sldId id="262" r:id="rId5"/>
    <p:sldId id="263" r:id="rId6"/>
    <p:sldId id="264" r:id="rId7"/>
    <p:sldId id="270" r:id="rId8"/>
    <p:sldId id="293" r:id="rId9"/>
    <p:sldId id="265" r:id="rId10"/>
    <p:sldId id="272" r:id="rId11"/>
    <p:sldId id="273" r:id="rId12"/>
    <p:sldId id="301" r:id="rId13"/>
    <p:sldId id="266" r:id="rId14"/>
    <p:sldId id="267" r:id="rId15"/>
    <p:sldId id="268" r:id="rId16"/>
    <p:sldId id="269" r:id="rId17"/>
    <p:sldId id="274" r:id="rId18"/>
    <p:sldId id="275" r:id="rId19"/>
    <p:sldId id="287" r:id="rId20"/>
    <p:sldId id="276" r:id="rId21"/>
    <p:sldId id="300" r:id="rId22"/>
    <p:sldId id="277" r:id="rId23"/>
    <p:sldId id="295" r:id="rId24"/>
    <p:sldId id="296" r:id="rId25"/>
    <p:sldId id="297" r:id="rId26"/>
    <p:sldId id="298" r:id="rId27"/>
    <p:sldId id="311" r:id="rId28"/>
    <p:sldId id="285" r:id="rId29"/>
    <p:sldId id="278" r:id="rId30"/>
    <p:sldId id="288" r:id="rId31"/>
    <p:sldId id="279" r:id="rId32"/>
    <p:sldId id="286" r:id="rId33"/>
    <p:sldId id="289" r:id="rId34"/>
    <p:sldId id="280" r:id="rId35"/>
    <p:sldId id="305" r:id="rId36"/>
    <p:sldId id="306" r:id="rId37"/>
    <p:sldId id="307" r:id="rId38"/>
    <p:sldId id="308" r:id="rId39"/>
    <p:sldId id="309" r:id="rId40"/>
    <p:sldId id="310" r:id="rId41"/>
    <p:sldId id="302" r:id="rId42"/>
    <p:sldId id="303" r:id="rId43"/>
    <p:sldId id="304" r:id="rId44"/>
    <p:sldId id="281" r:id="rId45"/>
    <p:sldId id="282" r:id="rId46"/>
    <p:sldId id="291" r:id="rId47"/>
    <p:sldId id="292" r:id="rId48"/>
    <p:sldId id="283" r:id="rId49"/>
    <p:sldId id="290" r:id="rId50"/>
    <p:sldId id="29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7"/>
    <p:restoredTop sz="93317"/>
  </p:normalViewPr>
  <p:slideViewPr>
    <p:cSldViewPr snapToGrid="0">
      <p:cViewPr varScale="1">
        <p:scale>
          <a:sx n="134" d="100"/>
          <a:sy n="134" d="100"/>
        </p:scale>
        <p:origin x="10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A15FFB-EC37-4C32-8301-E93A6AF00E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97AEF-7432-4012-AE2C-F14C0741A331}">
      <dgm:prSet/>
      <dgm:spPr/>
      <dgm:t>
        <a:bodyPr/>
        <a:lstStyle/>
        <a:p>
          <a:pPr>
            <a:lnSpc>
              <a:spcPct val="100000"/>
            </a:lnSpc>
          </a:pPr>
          <a:r>
            <a:rPr lang="en-GB" baseline="0"/>
            <a:t>Update the schedule generator away from a static generation approach to an event/notification-based system.</a:t>
          </a:r>
          <a:endParaRPr lang="en-US"/>
        </a:p>
      </dgm:t>
    </dgm:pt>
    <dgm:pt modelId="{C6EAC6DF-D4A7-4935-A6E0-C557D93A4F50}" type="parTrans" cxnId="{E6233BC1-F6FC-4A43-9838-589D86AA6213}">
      <dgm:prSet/>
      <dgm:spPr/>
      <dgm:t>
        <a:bodyPr/>
        <a:lstStyle/>
        <a:p>
          <a:endParaRPr lang="en-US"/>
        </a:p>
      </dgm:t>
    </dgm:pt>
    <dgm:pt modelId="{9923D8B8-8B40-46D3-B58C-BD7347B6C433}" type="sibTrans" cxnId="{E6233BC1-F6FC-4A43-9838-589D86AA6213}">
      <dgm:prSet phldrT="1" phldr="0"/>
      <dgm:spPr/>
      <dgm:t>
        <a:bodyPr/>
        <a:lstStyle/>
        <a:p>
          <a:endParaRPr lang="en-US"/>
        </a:p>
      </dgm:t>
    </dgm:pt>
    <dgm:pt modelId="{767F329A-7C2E-4340-9BAF-087EF4AB5395}">
      <dgm:prSet/>
      <dgm:spPr/>
      <dgm:t>
        <a:bodyPr/>
        <a:lstStyle/>
        <a:p>
          <a:pPr>
            <a:lnSpc>
              <a:spcPct val="100000"/>
            </a:lnSpc>
          </a:pPr>
          <a:r>
            <a:rPr lang="en-GB" baseline="0"/>
            <a:t>Have schedule data for partners be as up to date as possible.</a:t>
          </a:r>
          <a:endParaRPr lang="en-US" dirty="0"/>
        </a:p>
      </dgm:t>
    </dgm:pt>
    <dgm:pt modelId="{24FB30CB-FE8B-47A8-AE8F-D703D4F1F4E2}" type="parTrans" cxnId="{4109D188-52B4-4E7B-99BE-6F38DE9D0DF1}">
      <dgm:prSet/>
      <dgm:spPr/>
      <dgm:t>
        <a:bodyPr/>
        <a:lstStyle/>
        <a:p>
          <a:endParaRPr lang="en-US"/>
        </a:p>
      </dgm:t>
    </dgm:pt>
    <dgm:pt modelId="{B10B00A0-E5B6-4F2F-8675-2854CBB39380}" type="sibTrans" cxnId="{4109D188-52B4-4E7B-99BE-6F38DE9D0DF1}">
      <dgm:prSet phldrT="2" phldr="0"/>
      <dgm:spPr/>
      <dgm:t>
        <a:bodyPr/>
        <a:lstStyle/>
        <a:p>
          <a:endParaRPr lang="en-US"/>
        </a:p>
      </dgm:t>
    </dgm:pt>
    <dgm:pt modelId="{7B079A2A-3268-45A2-9F62-62F4728B1C0C}">
      <dgm:prSet/>
      <dgm:spPr/>
      <dgm:t>
        <a:bodyPr/>
        <a:lstStyle/>
        <a:p>
          <a:pPr>
            <a:lnSpc>
              <a:spcPct val="100000"/>
            </a:lnSpc>
          </a:pPr>
          <a:r>
            <a:rPr lang="en-GB" baseline="0"/>
            <a:t>Allow notifications direct to partners in future work.</a:t>
          </a:r>
          <a:endParaRPr lang="en-US" dirty="0"/>
        </a:p>
      </dgm:t>
    </dgm:pt>
    <dgm:pt modelId="{EB76711A-8E66-4CC6-9017-90DFDF3CF3FD}" type="parTrans" cxnId="{7E16FE02-CDD9-4656-91B7-03696FACD8A9}">
      <dgm:prSet/>
      <dgm:spPr/>
      <dgm:t>
        <a:bodyPr/>
        <a:lstStyle/>
        <a:p>
          <a:endParaRPr lang="en-US"/>
        </a:p>
      </dgm:t>
    </dgm:pt>
    <dgm:pt modelId="{2B352250-0C2D-4F45-BCDD-0CA462F74F90}" type="sibTrans" cxnId="{7E16FE02-CDD9-4656-91B7-03696FACD8A9}">
      <dgm:prSet phldrT="3" phldr="0"/>
      <dgm:spPr/>
      <dgm:t>
        <a:bodyPr/>
        <a:lstStyle/>
        <a:p>
          <a:endParaRPr lang="en-US"/>
        </a:p>
      </dgm:t>
    </dgm:pt>
    <dgm:pt modelId="{1B44B55C-C25E-4D0B-992B-D158383A26F8}" type="pres">
      <dgm:prSet presAssocID="{7FA15FFB-EC37-4C32-8301-E93A6AF00EED}" presName="root" presStyleCnt="0">
        <dgm:presLayoutVars>
          <dgm:dir/>
          <dgm:resizeHandles val="exact"/>
        </dgm:presLayoutVars>
      </dgm:prSet>
      <dgm:spPr/>
    </dgm:pt>
    <dgm:pt modelId="{79610880-253F-4EEC-A784-FA1E580DC0A3}" type="pres">
      <dgm:prSet presAssocID="{AA697AEF-7432-4012-AE2C-F14C0741A331}" presName="compNode" presStyleCnt="0"/>
      <dgm:spPr/>
    </dgm:pt>
    <dgm:pt modelId="{254FD526-5CB6-4D31-B277-34DE1E8ECF74}" type="pres">
      <dgm:prSet presAssocID="{AA697AEF-7432-4012-AE2C-F14C0741A3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A5624983-C130-4A26-AB52-8840BCA38B6E}" type="pres">
      <dgm:prSet presAssocID="{AA697AEF-7432-4012-AE2C-F14C0741A331}" presName="spaceRect" presStyleCnt="0"/>
      <dgm:spPr/>
    </dgm:pt>
    <dgm:pt modelId="{5A273928-23AE-470C-AE7A-893FE1C4CA40}" type="pres">
      <dgm:prSet presAssocID="{AA697AEF-7432-4012-AE2C-F14C0741A331}" presName="textRect" presStyleLbl="revTx" presStyleIdx="0" presStyleCnt="3">
        <dgm:presLayoutVars>
          <dgm:chMax val="1"/>
          <dgm:chPref val="1"/>
        </dgm:presLayoutVars>
      </dgm:prSet>
      <dgm:spPr/>
    </dgm:pt>
    <dgm:pt modelId="{FAF182DD-3345-44C8-AB28-6452FF031290}" type="pres">
      <dgm:prSet presAssocID="{9923D8B8-8B40-46D3-B58C-BD7347B6C433}" presName="sibTrans" presStyleCnt="0"/>
      <dgm:spPr/>
    </dgm:pt>
    <dgm:pt modelId="{DC048233-C264-4B34-BB15-8044806A36F3}" type="pres">
      <dgm:prSet presAssocID="{767F329A-7C2E-4340-9BAF-087EF4AB5395}" presName="compNode" presStyleCnt="0"/>
      <dgm:spPr/>
    </dgm:pt>
    <dgm:pt modelId="{6DD53C0E-8E43-47CD-B1E1-361F17017EC7}" type="pres">
      <dgm:prSet presAssocID="{767F329A-7C2E-4340-9BAF-087EF4AB53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2B620251-20EC-44D6-AFE8-F8F04863FF57}" type="pres">
      <dgm:prSet presAssocID="{767F329A-7C2E-4340-9BAF-087EF4AB5395}" presName="spaceRect" presStyleCnt="0"/>
      <dgm:spPr/>
    </dgm:pt>
    <dgm:pt modelId="{948D8597-33FE-4C4E-8FA0-26524D832F9A}" type="pres">
      <dgm:prSet presAssocID="{767F329A-7C2E-4340-9BAF-087EF4AB5395}" presName="textRect" presStyleLbl="revTx" presStyleIdx="1" presStyleCnt="3">
        <dgm:presLayoutVars>
          <dgm:chMax val="1"/>
          <dgm:chPref val="1"/>
        </dgm:presLayoutVars>
      </dgm:prSet>
      <dgm:spPr/>
    </dgm:pt>
    <dgm:pt modelId="{01A4473D-DA0D-4F61-9BD1-79A24A77DF60}" type="pres">
      <dgm:prSet presAssocID="{B10B00A0-E5B6-4F2F-8675-2854CBB39380}" presName="sibTrans" presStyleCnt="0"/>
      <dgm:spPr/>
    </dgm:pt>
    <dgm:pt modelId="{D9A16FF8-4B0D-4C52-9A75-15D333DF7913}" type="pres">
      <dgm:prSet presAssocID="{7B079A2A-3268-45A2-9F62-62F4728B1C0C}" presName="compNode" presStyleCnt="0"/>
      <dgm:spPr/>
    </dgm:pt>
    <dgm:pt modelId="{01320C48-FD43-4089-9672-5D13F2CDD6A3}" type="pres">
      <dgm:prSet presAssocID="{7B079A2A-3268-45A2-9F62-62F4728B1C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ll"/>
        </a:ext>
      </dgm:extLst>
    </dgm:pt>
    <dgm:pt modelId="{F4F499F3-8CAB-4EDC-BF96-EE70BA398A6E}" type="pres">
      <dgm:prSet presAssocID="{7B079A2A-3268-45A2-9F62-62F4728B1C0C}" presName="spaceRect" presStyleCnt="0"/>
      <dgm:spPr/>
    </dgm:pt>
    <dgm:pt modelId="{DC34699A-C56D-43C4-A66C-9E579114E5DA}" type="pres">
      <dgm:prSet presAssocID="{7B079A2A-3268-45A2-9F62-62F4728B1C0C}" presName="textRect" presStyleLbl="revTx" presStyleIdx="2" presStyleCnt="3">
        <dgm:presLayoutVars>
          <dgm:chMax val="1"/>
          <dgm:chPref val="1"/>
        </dgm:presLayoutVars>
      </dgm:prSet>
      <dgm:spPr/>
    </dgm:pt>
  </dgm:ptLst>
  <dgm:cxnLst>
    <dgm:cxn modelId="{7E16FE02-CDD9-4656-91B7-03696FACD8A9}" srcId="{7FA15FFB-EC37-4C32-8301-E93A6AF00EED}" destId="{7B079A2A-3268-45A2-9F62-62F4728B1C0C}" srcOrd="2" destOrd="0" parTransId="{EB76711A-8E66-4CC6-9017-90DFDF3CF3FD}" sibTransId="{2B352250-0C2D-4F45-BCDD-0CA462F74F90}"/>
    <dgm:cxn modelId="{4109D188-52B4-4E7B-99BE-6F38DE9D0DF1}" srcId="{7FA15FFB-EC37-4C32-8301-E93A6AF00EED}" destId="{767F329A-7C2E-4340-9BAF-087EF4AB5395}" srcOrd="1" destOrd="0" parTransId="{24FB30CB-FE8B-47A8-AE8F-D703D4F1F4E2}" sibTransId="{B10B00A0-E5B6-4F2F-8675-2854CBB39380}"/>
    <dgm:cxn modelId="{01E8968A-19BA-E247-86A0-887E0588DF0C}" type="presOf" srcId="{7FA15FFB-EC37-4C32-8301-E93A6AF00EED}" destId="{1B44B55C-C25E-4D0B-992B-D158383A26F8}" srcOrd="0" destOrd="0" presId="urn:microsoft.com/office/officeart/2018/2/layout/IconLabelList"/>
    <dgm:cxn modelId="{E6233BC1-F6FC-4A43-9838-589D86AA6213}" srcId="{7FA15FFB-EC37-4C32-8301-E93A6AF00EED}" destId="{AA697AEF-7432-4012-AE2C-F14C0741A331}" srcOrd="0" destOrd="0" parTransId="{C6EAC6DF-D4A7-4935-A6E0-C557D93A4F50}" sibTransId="{9923D8B8-8B40-46D3-B58C-BD7347B6C433}"/>
    <dgm:cxn modelId="{83B64ECD-E58F-3247-BEA5-0F6F1744C5D0}" type="presOf" srcId="{AA697AEF-7432-4012-AE2C-F14C0741A331}" destId="{5A273928-23AE-470C-AE7A-893FE1C4CA40}" srcOrd="0" destOrd="0" presId="urn:microsoft.com/office/officeart/2018/2/layout/IconLabelList"/>
    <dgm:cxn modelId="{AF2362CE-B651-8F41-8AD3-1E90C0AC1A13}" type="presOf" srcId="{7B079A2A-3268-45A2-9F62-62F4728B1C0C}" destId="{DC34699A-C56D-43C4-A66C-9E579114E5DA}" srcOrd="0" destOrd="0" presId="urn:microsoft.com/office/officeart/2018/2/layout/IconLabelList"/>
    <dgm:cxn modelId="{824859ED-CDE3-F540-89C3-DED220C91E5F}" type="presOf" srcId="{767F329A-7C2E-4340-9BAF-087EF4AB5395}" destId="{948D8597-33FE-4C4E-8FA0-26524D832F9A}" srcOrd="0" destOrd="0" presId="urn:microsoft.com/office/officeart/2018/2/layout/IconLabelList"/>
    <dgm:cxn modelId="{AEC48241-C504-6C4D-838C-3F9F0BDA0FC0}" type="presParOf" srcId="{1B44B55C-C25E-4D0B-992B-D158383A26F8}" destId="{79610880-253F-4EEC-A784-FA1E580DC0A3}" srcOrd="0" destOrd="0" presId="urn:microsoft.com/office/officeart/2018/2/layout/IconLabelList"/>
    <dgm:cxn modelId="{3690A6EB-B686-FF47-BE1D-38F979966A38}" type="presParOf" srcId="{79610880-253F-4EEC-A784-FA1E580DC0A3}" destId="{254FD526-5CB6-4D31-B277-34DE1E8ECF74}" srcOrd="0" destOrd="0" presId="urn:microsoft.com/office/officeart/2018/2/layout/IconLabelList"/>
    <dgm:cxn modelId="{B00E1E8B-15F1-B942-8203-27D3C3ADB550}" type="presParOf" srcId="{79610880-253F-4EEC-A784-FA1E580DC0A3}" destId="{A5624983-C130-4A26-AB52-8840BCA38B6E}" srcOrd="1" destOrd="0" presId="urn:microsoft.com/office/officeart/2018/2/layout/IconLabelList"/>
    <dgm:cxn modelId="{6237B5A5-CA2B-BA4D-AA59-C8BD5B880942}" type="presParOf" srcId="{79610880-253F-4EEC-A784-FA1E580DC0A3}" destId="{5A273928-23AE-470C-AE7A-893FE1C4CA40}" srcOrd="2" destOrd="0" presId="urn:microsoft.com/office/officeart/2018/2/layout/IconLabelList"/>
    <dgm:cxn modelId="{C333772F-36B1-4445-B178-10865765F810}" type="presParOf" srcId="{1B44B55C-C25E-4D0B-992B-D158383A26F8}" destId="{FAF182DD-3345-44C8-AB28-6452FF031290}" srcOrd="1" destOrd="0" presId="urn:microsoft.com/office/officeart/2018/2/layout/IconLabelList"/>
    <dgm:cxn modelId="{CC94F38A-9F1D-B041-94D3-D9550F622750}" type="presParOf" srcId="{1B44B55C-C25E-4D0B-992B-D158383A26F8}" destId="{DC048233-C264-4B34-BB15-8044806A36F3}" srcOrd="2" destOrd="0" presId="urn:microsoft.com/office/officeart/2018/2/layout/IconLabelList"/>
    <dgm:cxn modelId="{0891DC13-F41B-5244-95D5-FCBBC18724BA}" type="presParOf" srcId="{DC048233-C264-4B34-BB15-8044806A36F3}" destId="{6DD53C0E-8E43-47CD-B1E1-361F17017EC7}" srcOrd="0" destOrd="0" presId="urn:microsoft.com/office/officeart/2018/2/layout/IconLabelList"/>
    <dgm:cxn modelId="{CBDBE6CD-8AA5-F54C-AA9D-F3880F699BB9}" type="presParOf" srcId="{DC048233-C264-4B34-BB15-8044806A36F3}" destId="{2B620251-20EC-44D6-AFE8-F8F04863FF57}" srcOrd="1" destOrd="0" presId="urn:microsoft.com/office/officeart/2018/2/layout/IconLabelList"/>
    <dgm:cxn modelId="{3C4A7D12-8FDE-FF4A-8824-F933BF700C57}" type="presParOf" srcId="{DC048233-C264-4B34-BB15-8044806A36F3}" destId="{948D8597-33FE-4C4E-8FA0-26524D832F9A}" srcOrd="2" destOrd="0" presId="urn:microsoft.com/office/officeart/2018/2/layout/IconLabelList"/>
    <dgm:cxn modelId="{875C23C1-5F20-A244-991B-7773399759C8}" type="presParOf" srcId="{1B44B55C-C25E-4D0B-992B-D158383A26F8}" destId="{01A4473D-DA0D-4F61-9BD1-79A24A77DF60}" srcOrd="3" destOrd="0" presId="urn:microsoft.com/office/officeart/2018/2/layout/IconLabelList"/>
    <dgm:cxn modelId="{C7ABD7D8-76F0-4748-A858-406B89577E7C}" type="presParOf" srcId="{1B44B55C-C25E-4D0B-992B-D158383A26F8}" destId="{D9A16FF8-4B0D-4C52-9A75-15D333DF7913}" srcOrd="4" destOrd="0" presId="urn:microsoft.com/office/officeart/2018/2/layout/IconLabelList"/>
    <dgm:cxn modelId="{69B815EC-DD63-244B-85B4-8F798A1560CA}" type="presParOf" srcId="{D9A16FF8-4B0D-4C52-9A75-15D333DF7913}" destId="{01320C48-FD43-4089-9672-5D13F2CDD6A3}" srcOrd="0" destOrd="0" presId="urn:microsoft.com/office/officeart/2018/2/layout/IconLabelList"/>
    <dgm:cxn modelId="{0363808D-1F32-F74A-ADB4-C21813C1543C}" type="presParOf" srcId="{D9A16FF8-4B0D-4C52-9A75-15D333DF7913}" destId="{F4F499F3-8CAB-4EDC-BF96-EE70BA398A6E}" srcOrd="1" destOrd="0" presId="urn:microsoft.com/office/officeart/2018/2/layout/IconLabelList"/>
    <dgm:cxn modelId="{21B8F45B-46A0-6B48-9D54-033A2FD17B93}" type="presParOf" srcId="{D9A16FF8-4B0D-4C52-9A75-15D333DF7913}" destId="{DC34699A-C56D-43C4-A66C-9E579114E5D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FD526-5CB6-4D31-B277-34DE1E8ECF74}">
      <dsp:nvSpPr>
        <dsp:cNvPr id="0" name=""/>
        <dsp:cNvSpPr/>
      </dsp:nvSpPr>
      <dsp:spPr>
        <a:xfrm>
          <a:off x="915389" y="632537"/>
          <a:ext cx="1248817" cy="1248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A273928-23AE-470C-AE7A-893FE1C4CA40}">
      <dsp:nvSpPr>
        <dsp:cNvPr id="0" name=""/>
        <dsp:cNvSpPr/>
      </dsp:nvSpPr>
      <dsp:spPr>
        <a:xfrm>
          <a:off x="152223"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baseline="0"/>
            <a:t>Update the schedule generator away from a static generation approach to an event/notification-based system.</a:t>
          </a:r>
          <a:endParaRPr lang="en-US" sz="1400" kern="1200"/>
        </a:p>
      </dsp:txBody>
      <dsp:txXfrm>
        <a:off x="152223" y="2228862"/>
        <a:ext cx="2775150" cy="720000"/>
      </dsp:txXfrm>
    </dsp:sp>
    <dsp:sp modelId="{6DD53C0E-8E43-47CD-B1E1-361F17017EC7}">
      <dsp:nvSpPr>
        <dsp:cNvPr id="0" name=""/>
        <dsp:cNvSpPr/>
      </dsp:nvSpPr>
      <dsp:spPr>
        <a:xfrm>
          <a:off x="4176191" y="632537"/>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48D8597-33FE-4C4E-8FA0-26524D832F9A}">
      <dsp:nvSpPr>
        <dsp:cNvPr id="0" name=""/>
        <dsp:cNvSpPr/>
      </dsp:nvSpPr>
      <dsp:spPr>
        <a:xfrm>
          <a:off x="3413025"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baseline="0"/>
            <a:t>Have schedule data for partners be as up to date as possible.</a:t>
          </a:r>
          <a:endParaRPr lang="en-US" sz="1400" kern="1200" dirty="0"/>
        </a:p>
      </dsp:txBody>
      <dsp:txXfrm>
        <a:off x="3413025" y="2228862"/>
        <a:ext cx="2775150" cy="720000"/>
      </dsp:txXfrm>
    </dsp:sp>
    <dsp:sp modelId="{01320C48-FD43-4089-9672-5D13F2CDD6A3}">
      <dsp:nvSpPr>
        <dsp:cNvPr id="0" name=""/>
        <dsp:cNvSpPr/>
      </dsp:nvSpPr>
      <dsp:spPr>
        <a:xfrm>
          <a:off x="7436992" y="632537"/>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C34699A-C56D-43C4-A66C-9E579114E5DA}">
      <dsp:nvSpPr>
        <dsp:cNvPr id="0" name=""/>
        <dsp:cNvSpPr/>
      </dsp:nvSpPr>
      <dsp:spPr>
        <a:xfrm>
          <a:off x="6673826"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baseline="0"/>
            <a:t>Allow notifications direct to partners in future work.</a:t>
          </a:r>
          <a:endParaRPr lang="en-US" sz="1400" kern="1200" dirty="0"/>
        </a:p>
      </dsp:txBody>
      <dsp:txXfrm>
        <a:off x="6673826" y="2228862"/>
        <a:ext cx="27751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0A9-6F0F-CA41-BE52-D6E1C8301A51}" type="datetimeFigureOut">
              <a:rPr lang="en-GB" smtClean="0"/>
              <a:t>08/03/2024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766247-81B1-C044-85A4-8E0E3FDC4DD4}" type="slidenum">
              <a:rPr lang="en-GB" smtClean="0"/>
              <a:t>‹#›</a:t>
            </a:fld>
            <a:endParaRPr lang="en-GB"/>
          </a:p>
        </p:txBody>
      </p:sp>
    </p:spTree>
    <p:extLst>
      <p:ext uri="{BB962C8B-B14F-4D97-AF65-F5344CB8AC3E}">
        <p14:creationId xmlns:p14="http://schemas.microsoft.com/office/powerpoint/2010/main" val="1526317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6766247-81B1-C044-85A4-8E0E3FDC4DD4}" type="slidenum">
              <a:rPr lang="en-GB" smtClean="0"/>
              <a:t>29</a:t>
            </a:fld>
            <a:endParaRPr lang="en-GB"/>
          </a:p>
        </p:txBody>
      </p:sp>
    </p:spTree>
    <p:extLst>
      <p:ext uri="{BB962C8B-B14F-4D97-AF65-F5344CB8AC3E}">
        <p14:creationId xmlns:p14="http://schemas.microsoft.com/office/powerpoint/2010/main" val="3784942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36E27EF-1425-F044-8881-E7AA80E7F7F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389362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199965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92159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01081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4D433AA-E99E-A042-8307-1B536FA62DCB}" type="datetimeFigureOut">
              <a:rPr lang="en-US" smtClean="0"/>
              <a:t>3/8/24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051415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4D433AA-E99E-A042-8307-1B536FA62DCB}" type="datetimeFigureOut">
              <a:rPr lang="en-US" smtClean="0"/>
              <a:t>3/8/24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4496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4D433AA-E99E-A042-8307-1B536FA62DCB}" type="datetimeFigureOut">
              <a:rPr lang="en-US" smtClean="0"/>
              <a:t>3/8/24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41202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4D433AA-E99E-A042-8307-1B536FA62DCB}" type="datetimeFigureOut">
              <a:rPr lang="en-US" smtClean="0"/>
              <a:t>3/8/24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68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433AA-E99E-A042-8307-1B536FA62DCB}" type="datetimeFigureOut">
              <a:rPr lang="en-US" smtClean="0"/>
              <a:t>3/8/24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9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3/8/24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35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3/8/24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069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4D433AA-E99E-A042-8307-1B536FA62DCB}" type="datetimeFigureOut">
              <a:rPr lang="en-US" smtClean="0"/>
              <a:t>3/8/24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36E27EF-1425-F044-8881-E7AA80E7F7F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92233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E26A-13F5-A2D2-1637-C8CBB827CC0B}"/>
              </a:ext>
            </a:extLst>
          </p:cNvPr>
          <p:cNvSpPr>
            <a:spLocks noGrp="1"/>
          </p:cNvSpPr>
          <p:nvPr>
            <p:ph type="ctrTitle"/>
          </p:nvPr>
        </p:nvSpPr>
        <p:spPr/>
        <p:txBody>
          <a:bodyPr/>
          <a:lstStyle/>
          <a:p>
            <a:r>
              <a:rPr lang="en-US" b="1" dirty="0"/>
              <a:t>Oliver Bowker DC4400 Viva</a:t>
            </a:r>
          </a:p>
        </p:txBody>
      </p:sp>
      <p:sp>
        <p:nvSpPr>
          <p:cNvPr id="3" name="Subtitle 2">
            <a:extLst>
              <a:ext uri="{FF2B5EF4-FFF2-40B4-BE49-F238E27FC236}">
                <a16:creationId xmlns:a16="http://schemas.microsoft.com/office/drawing/2014/main" id="{38A14943-C435-8ED6-1D35-2216FD0FA342}"/>
              </a:ext>
            </a:extLst>
          </p:cNvPr>
          <p:cNvSpPr>
            <a:spLocks noGrp="1"/>
          </p:cNvSpPr>
          <p:nvPr>
            <p:ph type="subTitle" idx="1"/>
          </p:nvPr>
        </p:nvSpPr>
        <p:spPr/>
        <p:txBody>
          <a:bodyPr>
            <a:normAutofit fontScale="92500" lnSpcReduction="10000"/>
          </a:bodyPr>
          <a:lstStyle/>
          <a:p>
            <a:r>
              <a:rPr lang="en-GB" b="0" dirty="0">
                <a:solidFill>
                  <a:srgbClr val="CCCCCC"/>
                </a:solidFill>
                <a:effectLst/>
                <a:latin typeface="Menlo" panose="020B0609030804020204" pitchFamily="49" charset="0"/>
              </a:rPr>
              <a:t>Extension of the BBC iPlayer off product schedules system to process change notifications</a:t>
            </a:r>
          </a:p>
          <a:p>
            <a:endParaRPr lang="en-US" dirty="0"/>
          </a:p>
        </p:txBody>
      </p:sp>
    </p:spTree>
    <p:extLst>
      <p:ext uri="{BB962C8B-B14F-4D97-AF65-F5344CB8AC3E}">
        <p14:creationId xmlns:p14="http://schemas.microsoft.com/office/powerpoint/2010/main" val="21758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E07AC-8737-918E-6638-19E48ED595B2}"/>
              </a:ext>
            </a:extLst>
          </p:cNvPr>
          <p:cNvSpPr>
            <a:spLocks noGrp="1"/>
          </p:cNvSpPr>
          <p:nvPr>
            <p:ph type="title"/>
          </p:nvPr>
        </p:nvSpPr>
        <p:spPr>
          <a:xfrm>
            <a:off x="8471424" y="1110882"/>
            <a:ext cx="3053039" cy="1060817"/>
          </a:xfrm>
        </p:spPr>
        <p:txBody>
          <a:bodyPr anchor="b">
            <a:normAutofit/>
          </a:bodyPr>
          <a:lstStyle/>
          <a:p>
            <a:r>
              <a:rPr lang="en-GB" sz="2800"/>
              <a:t>Handling titling changes</a:t>
            </a:r>
          </a:p>
        </p:txBody>
      </p:sp>
      <p:pic>
        <p:nvPicPr>
          <p:cNvPr id="5" name="Content Placeholder 4">
            <a:extLst>
              <a:ext uri="{FF2B5EF4-FFF2-40B4-BE49-F238E27FC236}">
                <a16:creationId xmlns:a16="http://schemas.microsoft.com/office/drawing/2014/main" id="{663F610E-A290-BCDD-80D4-C71079DD66E4}"/>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A099D91C-A6B4-B7AC-A041-F91281D46139}"/>
              </a:ext>
            </a:extLst>
          </p:cNvPr>
          <p:cNvSpPr>
            <a:spLocks noGrp="1"/>
          </p:cNvSpPr>
          <p:nvPr>
            <p:ph idx="1"/>
          </p:nvPr>
        </p:nvSpPr>
        <p:spPr>
          <a:xfrm>
            <a:off x="8471423" y="2286000"/>
            <a:ext cx="3053039" cy="3931920"/>
          </a:xfrm>
        </p:spPr>
        <p:txBody>
          <a:bodyPr>
            <a:normAutofit/>
          </a:bodyPr>
          <a:lstStyle/>
          <a:p>
            <a:r>
              <a:rPr lang="en-US" sz="1600" dirty="0"/>
              <a:t>A list of schedules is to be kept per episode that is referenced in a schedule's broadcasts.</a:t>
            </a:r>
          </a:p>
          <a:p>
            <a:r>
              <a:rPr lang="en-US" sz="1600" dirty="0"/>
              <a:t>When an episode update is processed by the schedule generator, schedules that reference it can also be easily updated.</a:t>
            </a:r>
          </a:p>
          <a:p>
            <a:r>
              <a:rPr lang="en-US" sz="1600" dirty="0"/>
              <a:t>This keeps the data correct and doesn’t rely on schedule updates alone to update titling and other catalogue related fields.</a:t>
            </a:r>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1139996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2EB56-08BC-688D-6D93-7346FF202AAA}"/>
              </a:ext>
            </a:extLst>
          </p:cNvPr>
          <p:cNvSpPr>
            <a:spLocks noGrp="1"/>
          </p:cNvSpPr>
          <p:nvPr>
            <p:ph type="title"/>
          </p:nvPr>
        </p:nvSpPr>
        <p:spPr>
          <a:xfrm>
            <a:off x="784743" y="685800"/>
            <a:ext cx="5958837" cy="1485900"/>
          </a:xfrm>
        </p:spPr>
        <p:txBody>
          <a:bodyPr>
            <a:normAutofit/>
          </a:bodyPr>
          <a:lstStyle/>
          <a:p>
            <a:r>
              <a:rPr lang="en-GB" dirty="0"/>
              <a:t>Initial Architectural Decision</a:t>
            </a:r>
          </a:p>
        </p:txBody>
      </p:sp>
      <p:sp>
        <p:nvSpPr>
          <p:cNvPr id="3" name="Content Placeholder 2">
            <a:extLst>
              <a:ext uri="{FF2B5EF4-FFF2-40B4-BE49-F238E27FC236}">
                <a16:creationId xmlns:a16="http://schemas.microsoft.com/office/drawing/2014/main" id="{29479CC1-4BB9-5025-9670-003F6CF7C762}"/>
              </a:ext>
            </a:extLst>
          </p:cNvPr>
          <p:cNvSpPr>
            <a:spLocks noGrp="1"/>
          </p:cNvSpPr>
          <p:nvPr>
            <p:ph idx="1"/>
          </p:nvPr>
        </p:nvSpPr>
        <p:spPr>
          <a:xfrm>
            <a:off x="784743" y="2286000"/>
            <a:ext cx="5958837" cy="3581400"/>
          </a:xfrm>
        </p:spPr>
        <p:txBody>
          <a:bodyPr>
            <a:normAutofit/>
          </a:bodyPr>
          <a:lstStyle/>
          <a:p>
            <a:r>
              <a:rPr lang="en-GB" sz="1400" dirty="0"/>
              <a:t>An architectural decision was made to have all data referenced in a schedule be in the same Redis key space/store.</a:t>
            </a:r>
          </a:p>
          <a:p>
            <a:r>
              <a:rPr lang="en-GB" sz="1400" dirty="0"/>
              <a:t>This results in copying over episode, series and brand data related to schedules from the catalogue store over to the schedule store.</a:t>
            </a:r>
          </a:p>
          <a:p>
            <a:r>
              <a:rPr lang="en-GB" sz="1400" b="0" dirty="0">
                <a:effectLst/>
                <a:latin typeface="Franklin Gothic Book" panose="020B0503020102020204" pitchFamily="34" charset="0"/>
              </a:rPr>
              <a:t>This ensures the API Gateway can retrieve all its information from one source and keep its integrity and self-consistency.</a:t>
            </a:r>
          </a:p>
          <a:p>
            <a:r>
              <a:rPr lang="en-GB" sz="1400" b="0" dirty="0">
                <a:effectLst/>
                <a:latin typeface="Franklin Gothic Book" panose="020B0503020102020204" pitchFamily="34" charset="0"/>
              </a:rPr>
              <a:t>This also allows us in the future to edit this data per pipeline, </a:t>
            </a:r>
            <a:r>
              <a:rPr lang="en-GB" sz="1400" dirty="0">
                <a:latin typeface="Franklin Gothic Book" panose="020B0503020102020204" pitchFamily="34" charset="0"/>
              </a:rPr>
              <a:t>changes can be made to the schedules episode schema without breaking current catalogue integrations.</a:t>
            </a:r>
          </a:p>
          <a:p>
            <a:r>
              <a:rPr lang="en-GB" sz="1400" b="0" dirty="0">
                <a:effectLst/>
                <a:latin typeface="Franklin Gothic Book" panose="020B0503020102020204" pitchFamily="34" charset="0"/>
              </a:rPr>
              <a:t>This copying of data and the broadcast list associated with episodes results in the system being single threaded, due to shared memory concerns.</a:t>
            </a:r>
          </a:p>
          <a:p>
            <a:endParaRPr lang="en-GB" sz="1400" dirty="0"/>
          </a:p>
        </p:txBody>
      </p:sp>
      <p:sp>
        <p:nvSpPr>
          <p:cNvPr id="28" name="Rectangle 27">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8" name="Picture 7" descr="A purple rectangle with black text&#10;&#10;Description automatically generated">
            <a:extLst>
              <a:ext uri="{FF2B5EF4-FFF2-40B4-BE49-F238E27FC236}">
                <a16:creationId xmlns:a16="http://schemas.microsoft.com/office/drawing/2014/main" id="{D677F142-1428-F96D-BB16-D80BBE8D2162}"/>
              </a:ext>
            </a:extLst>
          </p:cNvPr>
          <p:cNvPicPr>
            <a:picLocks noChangeAspect="1"/>
          </p:cNvPicPr>
          <p:nvPr/>
        </p:nvPicPr>
        <p:blipFill>
          <a:blip r:embed="rId2"/>
          <a:stretch>
            <a:fillRect/>
          </a:stretch>
        </p:blipFill>
        <p:spPr>
          <a:xfrm>
            <a:off x="8781002" y="639704"/>
            <a:ext cx="2242254" cy="5577840"/>
          </a:xfrm>
          <a:prstGeom prst="rect">
            <a:avLst/>
          </a:prstGeom>
        </p:spPr>
      </p:pic>
    </p:spTree>
    <p:extLst>
      <p:ext uri="{BB962C8B-B14F-4D97-AF65-F5344CB8AC3E}">
        <p14:creationId xmlns:p14="http://schemas.microsoft.com/office/powerpoint/2010/main" val="409343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32AC-0AAA-0091-3002-C83EDABEAEFC}"/>
              </a:ext>
            </a:extLst>
          </p:cNvPr>
          <p:cNvSpPr>
            <a:spLocks noGrp="1"/>
          </p:cNvSpPr>
          <p:nvPr>
            <p:ph type="title"/>
          </p:nvPr>
        </p:nvSpPr>
        <p:spPr/>
        <p:txBody>
          <a:bodyPr/>
          <a:lstStyle/>
          <a:p>
            <a:r>
              <a:rPr lang="en-GB" dirty="0"/>
              <a:t>Initial Architectural Decision</a:t>
            </a:r>
          </a:p>
        </p:txBody>
      </p:sp>
      <p:pic>
        <p:nvPicPr>
          <p:cNvPr id="4" name="Content Placeholder 3" descr="A diagram of a diagram&#10;&#10;Description automatically generated">
            <a:extLst>
              <a:ext uri="{FF2B5EF4-FFF2-40B4-BE49-F238E27FC236}">
                <a16:creationId xmlns:a16="http://schemas.microsoft.com/office/drawing/2014/main" id="{913A6BC4-CC66-CDB2-3B38-FAE6A2FDAB62}"/>
              </a:ext>
            </a:extLst>
          </p:cNvPr>
          <p:cNvPicPr>
            <a:picLocks noGrp="1" noChangeAspect="1"/>
          </p:cNvPicPr>
          <p:nvPr>
            <p:ph idx="1"/>
          </p:nvPr>
        </p:nvPicPr>
        <p:blipFill>
          <a:blip r:embed="rId2"/>
          <a:stretch>
            <a:fillRect/>
          </a:stretch>
        </p:blipFill>
        <p:spPr>
          <a:xfrm>
            <a:off x="1504950" y="2298700"/>
            <a:ext cx="9334500" cy="3556000"/>
          </a:xfrm>
          <a:prstGeom prst="rect">
            <a:avLst/>
          </a:prstGeom>
        </p:spPr>
      </p:pic>
      <p:sp>
        <p:nvSpPr>
          <p:cNvPr id="3" name="TextBox 2">
            <a:extLst>
              <a:ext uri="{FF2B5EF4-FFF2-40B4-BE49-F238E27FC236}">
                <a16:creationId xmlns:a16="http://schemas.microsoft.com/office/drawing/2014/main" id="{AB286420-F887-3576-8D45-FED36BDA5A15}"/>
              </a:ext>
            </a:extLst>
          </p:cNvPr>
          <p:cNvSpPr txBox="1"/>
          <p:nvPr/>
        </p:nvSpPr>
        <p:spPr>
          <a:xfrm>
            <a:off x="1371600" y="1244084"/>
            <a:ext cx="8052589" cy="369332"/>
          </a:xfrm>
          <a:prstGeom prst="rect">
            <a:avLst/>
          </a:prstGeom>
          <a:noFill/>
        </p:spPr>
        <p:txBody>
          <a:bodyPr wrap="none" rtlCol="0">
            <a:spAutoFit/>
          </a:bodyPr>
          <a:lstStyle/>
          <a:p>
            <a:r>
              <a:rPr lang="en-GB" dirty="0"/>
              <a:t>On schedule update the following logic occurs for each broadcast in the schedule:</a:t>
            </a:r>
          </a:p>
        </p:txBody>
      </p:sp>
    </p:spTree>
    <p:extLst>
      <p:ext uri="{BB962C8B-B14F-4D97-AF65-F5344CB8AC3E}">
        <p14:creationId xmlns:p14="http://schemas.microsoft.com/office/powerpoint/2010/main" val="80670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4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51" name="Rectangle 50">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E7DD6-F964-E55A-4942-DE565B28D11A}"/>
              </a:ext>
            </a:extLst>
          </p:cNvPr>
          <p:cNvSpPr>
            <a:spLocks noGrp="1"/>
          </p:cNvSpPr>
          <p:nvPr>
            <p:ph type="title"/>
          </p:nvPr>
        </p:nvSpPr>
        <p:spPr>
          <a:xfrm>
            <a:off x="6138004" y="1480929"/>
            <a:ext cx="5607908" cy="3254321"/>
          </a:xfrm>
        </p:spPr>
        <p:txBody>
          <a:bodyPr vert="horz" lIns="91440" tIns="45720" rIns="91440" bIns="45720" rtlCol="0" anchor="b">
            <a:normAutofit/>
          </a:bodyPr>
          <a:lstStyle/>
          <a:p>
            <a:r>
              <a:rPr lang="en-US" sz="4900" cap="all"/>
              <a:t>Initial Algorithm: Schedule Update Notifications</a:t>
            </a:r>
          </a:p>
        </p:txBody>
      </p:sp>
      <p:sp>
        <p:nvSpPr>
          <p:cNvPr id="53"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55"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9" name="Content Placeholder 8" descr="A diagram of a program&#10;&#10;Description automatically generated">
            <a:extLst>
              <a:ext uri="{FF2B5EF4-FFF2-40B4-BE49-F238E27FC236}">
                <a16:creationId xmlns:a16="http://schemas.microsoft.com/office/drawing/2014/main" id="{6F5B214B-DBE2-0B8A-7B63-D056F83AD6C1}"/>
              </a:ext>
            </a:extLst>
          </p:cNvPr>
          <p:cNvPicPr>
            <a:picLocks noGrp="1" noChangeAspect="1"/>
          </p:cNvPicPr>
          <p:nvPr>
            <p:ph idx="1"/>
          </p:nvPr>
        </p:nvPicPr>
        <p:blipFill rotWithShape="1">
          <a:blip r:embed="rId2"/>
          <a:srcRect b="6941"/>
          <a:stretch/>
        </p:blipFill>
        <p:spPr>
          <a:xfrm>
            <a:off x="1155560" y="1129353"/>
            <a:ext cx="3914583" cy="4582236"/>
          </a:xfrm>
          <a:prstGeom prst="rect">
            <a:avLst/>
          </a:prstGeom>
        </p:spPr>
      </p:pic>
    </p:spTree>
    <p:extLst>
      <p:ext uri="{BB962C8B-B14F-4D97-AF65-F5344CB8AC3E}">
        <p14:creationId xmlns:p14="http://schemas.microsoft.com/office/powerpoint/2010/main" val="3999274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442E8-2E5A-0C1F-FFBE-85D2413C5BDC}"/>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5600" cap="all"/>
              <a:t>Initial Algorithm: Schedule Delete Notifications</a:t>
            </a:r>
          </a:p>
        </p:txBody>
      </p:sp>
      <p:sp>
        <p:nvSpPr>
          <p:cNvPr id="25"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a:extLst>
              <a:ext uri="{FF2B5EF4-FFF2-40B4-BE49-F238E27FC236}">
                <a16:creationId xmlns:a16="http://schemas.microsoft.com/office/drawing/2014/main" id="{80531D0B-5ECC-191E-F5ED-38C8CD529624}"/>
              </a:ext>
            </a:extLst>
          </p:cNvPr>
          <p:cNvPicPr>
            <a:picLocks noGrp="1" noChangeAspect="1"/>
          </p:cNvPicPr>
          <p:nvPr>
            <p:ph idx="1"/>
          </p:nvPr>
        </p:nvPicPr>
        <p:blipFill>
          <a:blip r:embed="rId2"/>
          <a:stretch>
            <a:fillRect/>
          </a:stretch>
        </p:blipFill>
        <p:spPr>
          <a:xfrm>
            <a:off x="1371403" y="1420590"/>
            <a:ext cx="2719859" cy="4216835"/>
          </a:xfrm>
          <a:prstGeom prst="rect">
            <a:avLst/>
          </a:prstGeom>
        </p:spPr>
      </p:pic>
    </p:spTree>
    <p:extLst>
      <p:ext uri="{BB962C8B-B14F-4D97-AF65-F5344CB8AC3E}">
        <p14:creationId xmlns:p14="http://schemas.microsoft.com/office/powerpoint/2010/main" val="1583337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61B79-2B9B-C2BA-A7FA-68C8C15398ED}"/>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5600" cap="all"/>
              <a:t>Initial Algorithm: Catalogue Notifications</a:t>
            </a:r>
          </a:p>
        </p:txBody>
      </p:sp>
      <p:sp>
        <p:nvSpPr>
          <p:cNvPr id="25"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program&#10;&#10;Description automatically generated">
            <a:extLst>
              <a:ext uri="{FF2B5EF4-FFF2-40B4-BE49-F238E27FC236}">
                <a16:creationId xmlns:a16="http://schemas.microsoft.com/office/drawing/2014/main" id="{7425B340-6026-E19D-98E6-E4E6FDF43458}"/>
              </a:ext>
            </a:extLst>
          </p:cNvPr>
          <p:cNvPicPr>
            <a:picLocks noGrp="1" noChangeAspect="1"/>
          </p:cNvPicPr>
          <p:nvPr>
            <p:ph idx="1"/>
          </p:nvPr>
        </p:nvPicPr>
        <p:blipFill>
          <a:blip r:embed="rId2"/>
          <a:stretch>
            <a:fillRect/>
          </a:stretch>
        </p:blipFill>
        <p:spPr>
          <a:xfrm>
            <a:off x="1371403" y="2219371"/>
            <a:ext cx="4207669" cy="2619273"/>
          </a:xfrm>
          <a:prstGeom prst="rect">
            <a:avLst/>
          </a:prstGeom>
        </p:spPr>
      </p:pic>
    </p:spTree>
    <p:extLst>
      <p:ext uri="{BB962C8B-B14F-4D97-AF65-F5344CB8AC3E}">
        <p14:creationId xmlns:p14="http://schemas.microsoft.com/office/powerpoint/2010/main" val="192210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61CD-80FE-97ED-B800-E4AA02F8CA24}"/>
              </a:ext>
            </a:extLst>
          </p:cNvPr>
          <p:cNvSpPr>
            <a:spLocks noGrp="1"/>
          </p:cNvSpPr>
          <p:nvPr>
            <p:ph type="title"/>
          </p:nvPr>
        </p:nvSpPr>
        <p:spPr/>
        <p:txBody>
          <a:bodyPr/>
          <a:lstStyle/>
          <a:p>
            <a:r>
              <a:rPr lang="en-GB" dirty="0"/>
              <a:t>Software Spike (Changes)</a:t>
            </a:r>
          </a:p>
        </p:txBody>
      </p:sp>
      <p:sp>
        <p:nvSpPr>
          <p:cNvPr id="3" name="Content Placeholder 2">
            <a:extLst>
              <a:ext uri="{FF2B5EF4-FFF2-40B4-BE49-F238E27FC236}">
                <a16:creationId xmlns:a16="http://schemas.microsoft.com/office/drawing/2014/main" id="{CFCCF13C-56BF-A217-8423-DDB612A072C1}"/>
              </a:ext>
            </a:extLst>
          </p:cNvPr>
          <p:cNvSpPr>
            <a:spLocks noGrp="1"/>
          </p:cNvSpPr>
          <p:nvPr>
            <p:ph idx="1"/>
          </p:nvPr>
        </p:nvSpPr>
        <p:spPr/>
        <p:txBody>
          <a:bodyPr>
            <a:normAutofit fontScale="92500" lnSpcReduction="20000"/>
          </a:bodyPr>
          <a:lstStyle/>
          <a:p>
            <a:pPr marL="0" indent="0">
              <a:buNone/>
            </a:pPr>
            <a:r>
              <a:rPr lang="en-GB" dirty="0"/>
              <a:t>A spike was done to improve and test the proposed architecture and algorithm outlined in the initial design. This was done by myself, and a fellow junior software engineer and the following changes were made to the initial design:</a:t>
            </a:r>
          </a:p>
          <a:p>
            <a:r>
              <a:rPr lang="en-GB" dirty="0"/>
              <a:t>Catalogue delete notifications did not need to be handled as they could be handled by schedule notifications.</a:t>
            </a:r>
          </a:p>
          <a:p>
            <a:r>
              <a:rPr lang="en-GB" dirty="0"/>
              <a:t>A </a:t>
            </a:r>
            <a:r>
              <a:rPr lang="en-GB" i="1" dirty="0"/>
              <a:t>‘garbage collector’ could be used to lower the complexity and number of Redis gets when removing an episode. Only schedules and episodes are to be removed by the schedule generator, with series and brands being removed by the garbage collector.</a:t>
            </a:r>
          </a:p>
          <a:p>
            <a:r>
              <a:rPr lang="en-GB" i="1" dirty="0"/>
              <a:t>Schedules updated due to an episode notification should be done concurrently to save time. </a:t>
            </a:r>
          </a:p>
          <a:p>
            <a:r>
              <a:rPr lang="en-GB" i="1" dirty="0"/>
              <a:t>Only need one queue for the schedule generator, not 2 as was depicted in the initial architecture design.</a:t>
            </a:r>
          </a:p>
          <a:p>
            <a:endParaRPr lang="en-GB" dirty="0"/>
          </a:p>
        </p:txBody>
      </p:sp>
    </p:spTree>
    <p:extLst>
      <p:ext uri="{BB962C8B-B14F-4D97-AF65-F5344CB8AC3E}">
        <p14:creationId xmlns:p14="http://schemas.microsoft.com/office/powerpoint/2010/main" val="3577405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0DD8-8EB4-0244-2609-7D35BBD77C00}"/>
              </a:ext>
            </a:extLst>
          </p:cNvPr>
          <p:cNvSpPr>
            <a:spLocks noGrp="1"/>
          </p:cNvSpPr>
          <p:nvPr>
            <p:ph type="title"/>
          </p:nvPr>
        </p:nvSpPr>
        <p:spPr/>
        <p:txBody>
          <a:bodyPr/>
          <a:lstStyle/>
          <a:p>
            <a:r>
              <a:rPr lang="en-GB" dirty="0"/>
              <a:t>Software Spike (Issues)</a:t>
            </a:r>
          </a:p>
        </p:txBody>
      </p:sp>
      <p:sp>
        <p:nvSpPr>
          <p:cNvPr id="3" name="Content Placeholder 2">
            <a:extLst>
              <a:ext uri="{FF2B5EF4-FFF2-40B4-BE49-F238E27FC236}">
                <a16:creationId xmlns:a16="http://schemas.microsoft.com/office/drawing/2014/main" id="{5D42EAA7-7B42-600E-C106-1F00B976951E}"/>
              </a:ext>
            </a:extLst>
          </p:cNvPr>
          <p:cNvSpPr>
            <a:spLocks noGrp="1"/>
          </p:cNvSpPr>
          <p:nvPr>
            <p:ph idx="1"/>
          </p:nvPr>
        </p:nvSpPr>
        <p:spPr/>
        <p:txBody>
          <a:bodyPr/>
          <a:lstStyle/>
          <a:p>
            <a:r>
              <a:rPr lang="en-GB" dirty="0"/>
              <a:t>Copying the data between Redis’ added significant complexity to the code.</a:t>
            </a:r>
          </a:p>
          <a:p>
            <a:r>
              <a:rPr lang="en-GB" dirty="0"/>
              <a:t>Due to the broadcast list linking episodes and schedules being stored in Redis, parallelisation in the future will be a challenge.</a:t>
            </a:r>
          </a:p>
          <a:p>
            <a:r>
              <a:rPr lang="en-GB" dirty="0"/>
              <a:t>Unrelated to the code, the spike had no timebox assigned to it, which led to scope creep.</a:t>
            </a:r>
          </a:p>
        </p:txBody>
      </p:sp>
    </p:spTree>
    <p:extLst>
      <p:ext uri="{BB962C8B-B14F-4D97-AF65-F5344CB8AC3E}">
        <p14:creationId xmlns:p14="http://schemas.microsoft.com/office/powerpoint/2010/main" val="1871514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6F8EA265-7788-340A-A70F-3088FD8B5687}"/>
              </a:ext>
            </a:extLst>
          </p:cNvPr>
          <p:cNvPicPr>
            <a:picLocks noGrp="1" noChangeAspect="1"/>
          </p:cNvPicPr>
          <p:nvPr>
            <p:ph idx="1"/>
          </p:nvPr>
        </p:nvPicPr>
        <p:blipFill>
          <a:blip r:embed="rId2"/>
          <a:stretch>
            <a:fillRect/>
          </a:stretch>
        </p:blipFill>
        <p:spPr>
          <a:xfrm>
            <a:off x="0" y="0"/>
            <a:ext cx="12191999" cy="6858000"/>
          </a:xfrm>
        </p:spPr>
      </p:pic>
      <p:sp>
        <p:nvSpPr>
          <p:cNvPr id="2" name="Title 1">
            <a:extLst>
              <a:ext uri="{FF2B5EF4-FFF2-40B4-BE49-F238E27FC236}">
                <a16:creationId xmlns:a16="http://schemas.microsoft.com/office/drawing/2014/main" id="{3D969FA0-55FA-9623-80DF-8DBD8D435A7D}"/>
              </a:ext>
            </a:extLst>
          </p:cNvPr>
          <p:cNvSpPr>
            <a:spLocks noGrp="1"/>
          </p:cNvSpPr>
          <p:nvPr>
            <p:ph type="title"/>
          </p:nvPr>
        </p:nvSpPr>
        <p:spPr>
          <a:xfrm>
            <a:off x="7640320" y="4191000"/>
            <a:ext cx="3342640" cy="716280"/>
          </a:xfrm>
        </p:spPr>
        <p:txBody>
          <a:bodyPr/>
          <a:lstStyle/>
          <a:p>
            <a:r>
              <a:rPr lang="en-GB" dirty="0"/>
              <a:t>Ticket Slicing</a:t>
            </a:r>
          </a:p>
        </p:txBody>
      </p:sp>
    </p:spTree>
    <p:extLst>
      <p:ext uri="{BB962C8B-B14F-4D97-AF65-F5344CB8AC3E}">
        <p14:creationId xmlns:p14="http://schemas.microsoft.com/office/powerpoint/2010/main" val="1708699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80FD-2839-6C88-70A3-7235BF1B07D8}"/>
              </a:ext>
            </a:extLst>
          </p:cNvPr>
          <p:cNvSpPr>
            <a:spLocks noGrp="1"/>
          </p:cNvSpPr>
          <p:nvPr>
            <p:ph type="title"/>
          </p:nvPr>
        </p:nvSpPr>
        <p:spPr/>
        <p:txBody>
          <a:bodyPr/>
          <a:lstStyle/>
          <a:p>
            <a:r>
              <a:rPr lang="en-GB" dirty="0"/>
              <a:t>Ticket Slicing /Feature Sets (Challenges)</a:t>
            </a:r>
          </a:p>
        </p:txBody>
      </p:sp>
      <p:sp>
        <p:nvSpPr>
          <p:cNvPr id="3" name="Content Placeholder 2">
            <a:extLst>
              <a:ext uri="{FF2B5EF4-FFF2-40B4-BE49-F238E27FC236}">
                <a16:creationId xmlns:a16="http://schemas.microsoft.com/office/drawing/2014/main" id="{81E5E5C2-D63B-0560-165E-1ABD1323C63A}"/>
              </a:ext>
            </a:extLst>
          </p:cNvPr>
          <p:cNvSpPr>
            <a:spLocks noGrp="1"/>
          </p:cNvSpPr>
          <p:nvPr>
            <p:ph idx="1"/>
          </p:nvPr>
        </p:nvSpPr>
        <p:spPr/>
        <p:txBody>
          <a:bodyPr/>
          <a:lstStyle/>
          <a:p>
            <a:r>
              <a:rPr lang="en-GB" dirty="0"/>
              <a:t>The ordering into feature sets, slicing and creation of tickets was done in a day.</a:t>
            </a:r>
          </a:p>
          <a:p>
            <a:pPr lvl="1"/>
            <a:r>
              <a:rPr lang="en-GB" dirty="0"/>
              <a:t>Further discussion and investigation should have been done to fill in gaps and larger tickets should have been split into smaller pieces of testable work.</a:t>
            </a:r>
          </a:p>
          <a:p>
            <a:pPr lvl="1"/>
            <a:r>
              <a:rPr lang="en-GB" dirty="0"/>
              <a:t>This part of the process felt rushed and larger issue came up down the line due to this.</a:t>
            </a:r>
          </a:p>
          <a:p>
            <a:pPr lvl="1"/>
            <a:r>
              <a:rPr lang="en-GB" dirty="0"/>
              <a:t>This being my first time slicing a project, made the above issues a good learning experience for future projects</a:t>
            </a:r>
          </a:p>
          <a:p>
            <a:r>
              <a:rPr lang="en-GB" dirty="0"/>
              <a:t>The diagram created showing the tasks should have been made clearer, it was separated into components, being separated into deliverables would have been better.</a:t>
            </a:r>
          </a:p>
        </p:txBody>
      </p:sp>
    </p:spTree>
    <p:extLst>
      <p:ext uri="{BB962C8B-B14F-4D97-AF65-F5344CB8AC3E}">
        <p14:creationId xmlns:p14="http://schemas.microsoft.com/office/powerpoint/2010/main" val="1730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74A4-75AE-9A55-B25C-E041F0FAA03F}"/>
              </a:ext>
            </a:extLst>
          </p:cNvPr>
          <p:cNvSpPr>
            <a:spLocks noGrp="1"/>
          </p:cNvSpPr>
          <p:nvPr>
            <p:ph type="title"/>
          </p:nvPr>
        </p:nvSpPr>
        <p:spPr>
          <a:xfrm>
            <a:off x="1600199" y="1943100"/>
            <a:ext cx="5127172" cy="1485900"/>
          </a:xfrm>
        </p:spPr>
        <p:txBody>
          <a:bodyPr>
            <a:normAutofit/>
          </a:bodyPr>
          <a:lstStyle/>
          <a:p>
            <a:r>
              <a:rPr lang="en-GB" dirty="0"/>
              <a:t>Place in the organisation</a:t>
            </a:r>
          </a:p>
        </p:txBody>
      </p:sp>
      <p:sp>
        <p:nvSpPr>
          <p:cNvPr id="12" name="Rectangle 11">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Content Placeholder 4" descr="A diagram of a company&#10;&#10;Description automatically generated">
            <a:extLst>
              <a:ext uri="{FF2B5EF4-FFF2-40B4-BE49-F238E27FC236}">
                <a16:creationId xmlns:a16="http://schemas.microsoft.com/office/drawing/2014/main" id="{3A33D899-3200-E756-34F4-BD2B5BD24DF4}"/>
              </a:ext>
            </a:extLst>
          </p:cNvPr>
          <p:cNvPicPr>
            <a:picLocks noChangeAspect="1"/>
          </p:cNvPicPr>
          <p:nvPr/>
        </p:nvPicPr>
        <p:blipFill>
          <a:blip r:embed="rId2"/>
          <a:stretch>
            <a:fillRect/>
          </a:stretch>
        </p:blipFill>
        <p:spPr>
          <a:xfrm>
            <a:off x="8086357" y="1454667"/>
            <a:ext cx="2810243" cy="3460232"/>
          </a:xfrm>
          <a:prstGeom prst="rect">
            <a:avLst/>
          </a:prstGeom>
        </p:spPr>
      </p:pic>
      <p:sp>
        <p:nvSpPr>
          <p:cNvPr id="9" name="Content Placeholder 8">
            <a:extLst>
              <a:ext uri="{FF2B5EF4-FFF2-40B4-BE49-F238E27FC236}">
                <a16:creationId xmlns:a16="http://schemas.microsoft.com/office/drawing/2014/main" id="{8F55AE25-CE26-90BA-62A9-7F1CF5762CE2}"/>
              </a:ext>
            </a:extLst>
          </p:cNvPr>
          <p:cNvSpPr>
            <a:spLocks noGrp="1"/>
          </p:cNvSpPr>
          <p:nvPr>
            <p:ph idx="1"/>
          </p:nvPr>
        </p:nvSpPr>
        <p:spPr>
          <a:xfrm>
            <a:off x="1600199" y="3543300"/>
            <a:ext cx="5127172" cy="1143000"/>
          </a:xfrm>
        </p:spPr>
        <p:txBody>
          <a:bodyPr>
            <a:normAutofit/>
          </a:bodyPr>
          <a:lstStyle/>
          <a:p>
            <a:pPr marL="0" indent="0">
              <a:buNone/>
            </a:pPr>
            <a:r>
              <a:rPr lang="en-US" dirty="0"/>
              <a:t>I am part of team SpaceChimp which is part of the partnerships group, which itself is part of the overall product group. </a:t>
            </a:r>
          </a:p>
        </p:txBody>
      </p:sp>
    </p:spTree>
    <p:extLst>
      <p:ext uri="{BB962C8B-B14F-4D97-AF65-F5344CB8AC3E}">
        <p14:creationId xmlns:p14="http://schemas.microsoft.com/office/powerpoint/2010/main" val="3328330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CA61-3D45-56B4-C82E-2466DF126995}"/>
              </a:ext>
            </a:extLst>
          </p:cNvPr>
          <p:cNvSpPr>
            <a:spLocks noGrp="1"/>
          </p:cNvSpPr>
          <p:nvPr>
            <p:ph type="title"/>
          </p:nvPr>
        </p:nvSpPr>
        <p:spPr/>
        <p:txBody>
          <a:bodyPr/>
          <a:lstStyle/>
          <a:p>
            <a:r>
              <a:rPr lang="en-GB" dirty="0"/>
              <a:t>Final Feature Sets</a:t>
            </a:r>
          </a:p>
        </p:txBody>
      </p:sp>
      <p:sp>
        <p:nvSpPr>
          <p:cNvPr id="3" name="Content Placeholder 2">
            <a:extLst>
              <a:ext uri="{FF2B5EF4-FFF2-40B4-BE49-F238E27FC236}">
                <a16:creationId xmlns:a16="http://schemas.microsoft.com/office/drawing/2014/main" id="{F62D7BC8-ED42-BE2D-8D73-26902BCF8FF3}"/>
              </a:ext>
            </a:extLst>
          </p:cNvPr>
          <p:cNvSpPr>
            <a:spLocks noGrp="1"/>
          </p:cNvSpPr>
          <p:nvPr>
            <p:ph idx="1"/>
          </p:nvPr>
        </p:nvSpPr>
        <p:spPr/>
        <p:txBody>
          <a:bodyPr/>
          <a:lstStyle/>
          <a:p>
            <a:pPr marL="0" indent="0">
              <a:buNone/>
            </a:pPr>
            <a:r>
              <a:rPr lang="en-GB" dirty="0"/>
              <a:t>The above diagram was put into Jira tickets and after some conversations and moving around four feature sets were outlined to meet the MVP.</a:t>
            </a:r>
          </a:p>
          <a:p>
            <a:pPr marL="457200" indent="-457200">
              <a:buFont typeface="+mj-lt"/>
              <a:buAutoNum type="arabicPeriod"/>
            </a:pPr>
            <a:r>
              <a:rPr lang="en-GB" dirty="0"/>
              <a:t>Create infrastructure needed to handle notifications</a:t>
            </a:r>
          </a:p>
          <a:p>
            <a:pPr marL="457200" indent="-457200">
              <a:buFont typeface="+mj-lt"/>
              <a:buAutoNum type="arabicPeriod"/>
            </a:pPr>
            <a:r>
              <a:rPr lang="en-GB" dirty="0"/>
              <a:t>Handle notifications for schedules (updates/deletes)</a:t>
            </a:r>
          </a:p>
          <a:p>
            <a:pPr marL="457200" indent="-457200">
              <a:buFont typeface="+mj-lt"/>
              <a:buAutoNum type="arabicPeriod"/>
            </a:pPr>
            <a:r>
              <a:rPr lang="en-GB" dirty="0"/>
              <a:t>Handle notifications for catalogue (updates)</a:t>
            </a:r>
          </a:p>
          <a:p>
            <a:pPr marL="457200" indent="-457200">
              <a:buFont typeface="+mj-lt"/>
              <a:buAutoNum type="arabicPeriod"/>
            </a:pPr>
            <a:r>
              <a:rPr lang="en-GB" dirty="0"/>
              <a:t>Integration/comparison tests, documentation and switchover to new system</a:t>
            </a:r>
          </a:p>
        </p:txBody>
      </p:sp>
    </p:spTree>
    <p:extLst>
      <p:ext uri="{BB962C8B-B14F-4D97-AF65-F5344CB8AC3E}">
        <p14:creationId xmlns:p14="http://schemas.microsoft.com/office/powerpoint/2010/main" val="3264098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0FFB-9188-9545-DF8E-297639FBA2BF}"/>
              </a:ext>
            </a:extLst>
          </p:cNvPr>
          <p:cNvSpPr>
            <a:spLocks noGrp="1"/>
          </p:cNvSpPr>
          <p:nvPr>
            <p:ph type="title"/>
          </p:nvPr>
        </p:nvSpPr>
        <p:spPr/>
        <p:txBody>
          <a:bodyPr/>
          <a:lstStyle/>
          <a:p>
            <a:r>
              <a:rPr lang="en-GB" dirty="0"/>
              <a:t>Development Work</a:t>
            </a:r>
          </a:p>
        </p:txBody>
      </p:sp>
      <p:sp>
        <p:nvSpPr>
          <p:cNvPr id="3" name="Content Placeholder 2">
            <a:extLst>
              <a:ext uri="{FF2B5EF4-FFF2-40B4-BE49-F238E27FC236}">
                <a16:creationId xmlns:a16="http://schemas.microsoft.com/office/drawing/2014/main" id="{8760423D-A472-9E9B-65ED-10CA14E35013}"/>
              </a:ext>
            </a:extLst>
          </p:cNvPr>
          <p:cNvSpPr>
            <a:spLocks noGrp="1"/>
          </p:cNvSpPr>
          <p:nvPr>
            <p:ph idx="1"/>
          </p:nvPr>
        </p:nvSpPr>
        <p:spPr/>
        <p:txBody>
          <a:bodyPr/>
          <a:lstStyle/>
          <a:p>
            <a:r>
              <a:rPr lang="en-GB" dirty="0"/>
              <a:t>Notification Lambda</a:t>
            </a:r>
          </a:p>
          <a:p>
            <a:r>
              <a:rPr lang="en-GB" dirty="0"/>
              <a:t>Garbage Collector</a:t>
            </a:r>
          </a:p>
          <a:p>
            <a:r>
              <a:rPr lang="en-GB" dirty="0"/>
              <a:t>Coldstart (Data Refresh) Lambda</a:t>
            </a:r>
          </a:p>
          <a:p>
            <a:r>
              <a:rPr lang="en-GB" dirty="0"/>
              <a:t>Integration and Comparison Tests</a:t>
            </a:r>
          </a:p>
        </p:txBody>
      </p:sp>
    </p:spTree>
    <p:extLst>
      <p:ext uri="{BB962C8B-B14F-4D97-AF65-F5344CB8AC3E}">
        <p14:creationId xmlns:p14="http://schemas.microsoft.com/office/powerpoint/2010/main" val="91596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F0B3-BF50-922B-0B8F-F0EFE25A81F1}"/>
              </a:ext>
            </a:extLst>
          </p:cNvPr>
          <p:cNvSpPr>
            <a:spLocks noGrp="1"/>
          </p:cNvSpPr>
          <p:nvPr>
            <p:ph type="title"/>
          </p:nvPr>
        </p:nvSpPr>
        <p:spPr/>
        <p:txBody>
          <a:bodyPr/>
          <a:lstStyle/>
          <a:p>
            <a:r>
              <a:rPr lang="en-GB" dirty="0"/>
              <a:t>Notification Lambda</a:t>
            </a:r>
          </a:p>
        </p:txBody>
      </p:sp>
      <p:sp>
        <p:nvSpPr>
          <p:cNvPr id="3" name="Content Placeholder 2">
            <a:extLst>
              <a:ext uri="{FF2B5EF4-FFF2-40B4-BE49-F238E27FC236}">
                <a16:creationId xmlns:a16="http://schemas.microsoft.com/office/drawing/2014/main" id="{3DBA372A-FFAD-9822-C07C-BBE0179098B2}"/>
              </a:ext>
            </a:extLst>
          </p:cNvPr>
          <p:cNvSpPr>
            <a:spLocks noGrp="1"/>
          </p:cNvSpPr>
          <p:nvPr>
            <p:ph idx="1"/>
          </p:nvPr>
        </p:nvSpPr>
        <p:spPr/>
        <p:txBody>
          <a:bodyPr/>
          <a:lstStyle/>
          <a:p>
            <a:r>
              <a:rPr lang="en-GB" dirty="0"/>
              <a:t>The notification lambda is to handle 3 types of events</a:t>
            </a:r>
          </a:p>
          <a:p>
            <a:pPr lvl="1"/>
            <a:r>
              <a:rPr lang="en-GB" dirty="0"/>
              <a:t>Schedule updates</a:t>
            </a:r>
          </a:p>
          <a:p>
            <a:pPr lvl="1"/>
            <a:r>
              <a:rPr lang="en-GB" dirty="0"/>
              <a:t>Schedule deletes</a:t>
            </a:r>
          </a:p>
          <a:p>
            <a:pPr lvl="1"/>
            <a:r>
              <a:rPr lang="en-GB" dirty="0"/>
              <a:t>Catalogue updates (episode and ancestor)</a:t>
            </a:r>
          </a:p>
        </p:txBody>
      </p:sp>
    </p:spTree>
    <p:extLst>
      <p:ext uri="{BB962C8B-B14F-4D97-AF65-F5344CB8AC3E}">
        <p14:creationId xmlns:p14="http://schemas.microsoft.com/office/powerpoint/2010/main" val="3954987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7" name="Rectangle 26">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1A004-0BCB-EB26-EE61-44B2FDD9A68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a:t>Notification Lambda</a:t>
            </a:r>
            <a:br>
              <a:rPr lang="en-US" sz="3000" cap="all"/>
            </a:br>
            <a:r>
              <a:rPr lang="en-US" sz="3000" cap="all"/>
              <a:t>(Schedule Updates)</a:t>
            </a:r>
          </a:p>
        </p:txBody>
      </p:sp>
      <p:pic>
        <p:nvPicPr>
          <p:cNvPr id="5" name="Content Placeholder 4" descr="A diagram of a schedule&#10;&#10;Description automatically generated">
            <a:extLst>
              <a:ext uri="{FF2B5EF4-FFF2-40B4-BE49-F238E27FC236}">
                <a16:creationId xmlns:a16="http://schemas.microsoft.com/office/drawing/2014/main" id="{BD58198D-C4DE-1F49-8FBC-E2AE96389728}"/>
              </a:ext>
            </a:extLst>
          </p:cNvPr>
          <p:cNvPicPr>
            <a:picLocks noGrp="1" noChangeAspect="1"/>
          </p:cNvPicPr>
          <p:nvPr>
            <p:ph idx="1"/>
          </p:nvPr>
        </p:nvPicPr>
        <p:blipFill>
          <a:blip r:embed="rId2"/>
          <a:stretch>
            <a:fillRect/>
          </a:stretch>
        </p:blipFill>
        <p:spPr>
          <a:xfrm>
            <a:off x="1490189" y="643467"/>
            <a:ext cx="3437352" cy="3543662"/>
          </a:xfrm>
          <a:prstGeom prst="rect">
            <a:avLst/>
          </a:prstGeom>
        </p:spPr>
      </p:pic>
      <p:pic>
        <p:nvPicPr>
          <p:cNvPr id="7" name="Picture 6" descr="A diagram of a broadcast&#10;&#10;Description automatically generated">
            <a:extLst>
              <a:ext uri="{FF2B5EF4-FFF2-40B4-BE49-F238E27FC236}">
                <a16:creationId xmlns:a16="http://schemas.microsoft.com/office/drawing/2014/main" id="{B40F7C1A-2AFF-7EA4-C1D3-6A89F1397C54}"/>
              </a:ext>
            </a:extLst>
          </p:cNvPr>
          <p:cNvPicPr>
            <a:picLocks noChangeAspect="1"/>
          </p:cNvPicPr>
          <p:nvPr/>
        </p:nvPicPr>
        <p:blipFill>
          <a:blip r:embed="rId3"/>
          <a:stretch>
            <a:fillRect/>
          </a:stretch>
        </p:blipFill>
        <p:spPr>
          <a:xfrm>
            <a:off x="6478777" y="643467"/>
            <a:ext cx="5008711" cy="3543662"/>
          </a:xfrm>
          <a:prstGeom prst="rect">
            <a:avLst/>
          </a:prstGeom>
        </p:spPr>
      </p:pic>
      <p:sp>
        <p:nvSpPr>
          <p:cNvPr id="29" name="Freeform: Shape 28">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31" name="Freeform: Shape 30">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23389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E7C38-69AA-B651-8E35-237FB07D33C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dirty="0"/>
              <a:t>Notification Lambda</a:t>
            </a:r>
            <a:br>
              <a:rPr lang="en-US" sz="4200" cap="all" dirty="0"/>
            </a:br>
            <a:r>
              <a:rPr lang="en-US" sz="4200" cap="all" dirty="0"/>
              <a:t>(Schedule Deletes)</a:t>
            </a:r>
          </a:p>
        </p:txBody>
      </p:sp>
      <p:sp>
        <p:nvSpPr>
          <p:cNvPr id="2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schedule&#10;&#10;Description automatically generated">
            <a:extLst>
              <a:ext uri="{FF2B5EF4-FFF2-40B4-BE49-F238E27FC236}">
                <a16:creationId xmlns:a16="http://schemas.microsoft.com/office/drawing/2014/main" id="{C4039A6B-B05F-ECE8-5579-7A34C5CD5A59}"/>
              </a:ext>
            </a:extLst>
          </p:cNvPr>
          <p:cNvPicPr>
            <a:picLocks noGrp="1" noChangeAspect="1"/>
          </p:cNvPicPr>
          <p:nvPr>
            <p:ph idx="1"/>
          </p:nvPr>
        </p:nvPicPr>
        <p:blipFill>
          <a:blip r:embed="rId2"/>
          <a:stretch>
            <a:fillRect/>
          </a:stretch>
        </p:blipFill>
        <p:spPr>
          <a:xfrm>
            <a:off x="1379023" y="1484203"/>
            <a:ext cx="5659222" cy="4088786"/>
          </a:xfrm>
          <a:prstGeom prst="rect">
            <a:avLst/>
          </a:prstGeom>
        </p:spPr>
      </p:pic>
    </p:spTree>
    <p:extLst>
      <p:ext uri="{BB962C8B-B14F-4D97-AF65-F5344CB8AC3E}">
        <p14:creationId xmlns:p14="http://schemas.microsoft.com/office/powerpoint/2010/main" val="2952071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98CE2-93B8-9EA0-B783-CE05FFF330C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dirty="0"/>
              <a:t>Notification Lambda</a:t>
            </a:r>
            <a:br>
              <a:rPr lang="en-US" sz="3000" cap="all" dirty="0"/>
            </a:br>
            <a:r>
              <a:rPr lang="en-US" sz="3000" cap="all" dirty="0"/>
              <a:t>(Catalogue Updates)</a:t>
            </a:r>
          </a:p>
        </p:txBody>
      </p:sp>
      <p:pic>
        <p:nvPicPr>
          <p:cNvPr id="5" name="Content Placeholder 4" descr="A flowchart of a television show&#10;&#10;Description automatically generated">
            <a:extLst>
              <a:ext uri="{FF2B5EF4-FFF2-40B4-BE49-F238E27FC236}">
                <a16:creationId xmlns:a16="http://schemas.microsoft.com/office/drawing/2014/main" id="{A4EF2E30-6DBE-AE6F-85AD-42525C770155}"/>
              </a:ext>
            </a:extLst>
          </p:cNvPr>
          <p:cNvPicPr>
            <a:picLocks noGrp="1" noChangeAspect="1"/>
          </p:cNvPicPr>
          <p:nvPr>
            <p:ph idx="1"/>
          </p:nvPr>
        </p:nvPicPr>
        <p:blipFill>
          <a:blip r:embed="rId2"/>
          <a:stretch>
            <a:fillRect/>
          </a:stretch>
        </p:blipFill>
        <p:spPr>
          <a:xfrm>
            <a:off x="1713649" y="643467"/>
            <a:ext cx="2990432" cy="3543662"/>
          </a:xfrm>
          <a:prstGeom prst="rect">
            <a:avLst/>
          </a:prstGeom>
        </p:spPr>
      </p:pic>
      <p:pic>
        <p:nvPicPr>
          <p:cNvPr id="7" name="Picture 6" descr="A diagram of an ancestor update&#10;&#10;Description automatically generated">
            <a:extLst>
              <a:ext uri="{FF2B5EF4-FFF2-40B4-BE49-F238E27FC236}">
                <a16:creationId xmlns:a16="http://schemas.microsoft.com/office/drawing/2014/main" id="{22393FD8-71C4-57AD-6A0C-5C29D1C4D856}"/>
              </a:ext>
            </a:extLst>
          </p:cNvPr>
          <p:cNvPicPr>
            <a:picLocks noChangeAspect="1"/>
          </p:cNvPicPr>
          <p:nvPr/>
        </p:nvPicPr>
        <p:blipFill>
          <a:blip r:embed="rId3"/>
          <a:stretch>
            <a:fillRect/>
          </a:stretch>
        </p:blipFill>
        <p:spPr>
          <a:xfrm>
            <a:off x="7375829" y="643467"/>
            <a:ext cx="3214607" cy="3543662"/>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0049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92DB-9D83-5272-CBB8-E905740C4855}"/>
              </a:ext>
            </a:extLst>
          </p:cNvPr>
          <p:cNvSpPr>
            <a:spLocks noGrp="1"/>
          </p:cNvSpPr>
          <p:nvPr>
            <p:ph type="title"/>
          </p:nvPr>
        </p:nvSpPr>
        <p:spPr>
          <a:xfrm>
            <a:off x="6389914" y="685800"/>
            <a:ext cx="5127172" cy="1485900"/>
          </a:xfrm>
        </p:spPr>
        <p:txBody>
          <a:bodyPr>
            <a:normAutofit/>
          </a:bodyPr>
          <a:lstStyle/>
          <a:p>
            <a:r>
              <a:rPr lang="en-US" sz="3400" cap="all" dirty="0"/>
              <a:t>Notification Lambda</a:t>
            </a:r>
            <a:br>
              <a:rPr lang="en-US" sz="3400" cap="all" dirty="0"/>
            </a:br>
            <a:r>
              <a:rPr lang="en-US" sz="2400" cap="all" dirty="0"/>
              <a:t>(Schedule updates triggered by catalogue update)</a:t>
            </a:r>
            <a:endParaRPr lang="en-GB" sz="3400" dirty="0"/>
          </a:p>
        </p:txBody>
      </p:sp>
      <p:sp>
        <p:nvSpPr>
          <p:cNvPr id="10" name="Rectangle 9">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Picture 4" descr="A flowchart of a program&#10;&#10;Description automatically generated">
            <a:extLst>
              <a:ext uri="{FF2B5EF4-FFF2-40B4-BE49-F238E27FC236}">
                <a16:creationId xmlns:a16="http://schemas.microsoft.com/office/drawing/2014/main" id="{9B575A8D-EEFE-FC3F-A077-E4E0697FE041}"/>
              </a:ext>
            </a:extLst>
          </p:cNvPr>
          <p:cNvPicPr>
            <a:picLocks noChangeAspect="1"/>
          </p:cNvPicPr>
          <p:nvPr/>
        </p:nvPicPr>
        <p:blipFill>
          <a:blip r:embed="rId2"/>
          <a:stretch>
            <a:fillRect/>
          </a:stretch>
        </p:blipFill>
        <p:spPr>
          <a:xfrm>
            <a:off x="1466651" y="645106"/>
            <a:ext cx="4185077" cy="5247747"/>
          </a:xfrm>
          <a:prstGeom prst="rect">
            <a:avLst/>
          </a:prstGeom>
        </p:spPr>
      </p:pic>
      <p:sp>
        <p:nvSpPr>
          <p:cNvPr id="3" name="Content Placeholder 2">
            <a:extLst>
              <a:ext uri="{FF2B5EF4-FFF2-40B4-BE49-F238E27FC236}">
                <a16:creationId xmlns:a16="http://schemas.microsoft.com/office/drawing/2014/main" id="{994B0CB1-6CF2-DEC6-1CA9-6F7344F5F451}"/>
              </a:ext>
            </a:extLst>
          </p:cNvPr>
          <p:cNvSpPr>
            <a:spLocks noGrp="1"/>
          </p:cNvSpPr>
          <p:nvPr>
            <p:ph idx="1"/>
          </p:nvPr>
        </p:nvSpPr>
        <p:spPr>
          <a:xfrm>
            <a:off x="6389914" y="2286000"/>
            <a:ext cx="5127172" cy="3581400"/>
          </a:xfrm>
        </p:spPr>
        <p:txBody>
          <a:bodyPr>
            <a:normAutofit/>
          </a:bodyPr>
          <a:lstStyle/>
          <a:p>
            <a:r>
              <a:rPr lang="en-GB" dirty="0"/>
              <a:t>As previously mentioned, catalogue updates can change the titling and descriptions within schedule documents.</a:t>
            </a:r>
          </a:p>
          <a:p>
            <a:r>
              <a:rPr lang="en-GB" dirty="0"/>
              <a:t>The spike found that these schedule updates should be done concurrently, otherwise the lambda runtime and number of items in the queue for the lambda could grow large.</a:t>
            </a:r>
          </a:p>
        </p:txBody>
      </p:sp>
      <p:pic>
        <p:nvPicPr>
          <p:cNvPr id="9" name="Picture 8" descr="A screen shot of a computer&#10;&#10;Description automatically generated">
            <a:extLst>
              <a:ext uri="{FF2B5EF4-FFF2-40B4-BE49-F238E27FC236}">
                <a16:creationId xmlns:a16="http://schemas.microsoft.com/office/drawing/2014/main" id="{EE50F0C9-EA0F-C45B-AB7E-854C917ED31A}"/>
              </a:ext>
            </a:extLst>
          </p:cNvPr>
          <p:cNvPicPr>
            <a:picLocks noChangeAspect="1"/>
          </p:cNvPicPr>
          <p:nvPr/>
        </p:nvPicPr>
        <p:blipFill>
          <a:blip r:embed="rId3"/>
          <a:stretch>
            <a:fillRect/>
          </a:stretch>
        </p:blipFill>
        <p:spPr>
          <a:xfrm>
            <a:off x="6540274" y="4962189"/>
            <a:ext cx="4417881" cy="1019511"/>
          </a:xfrm>
          <a:prstGeom prst="rect">
            <a:avLst/>
          </a:prstGeom>
        </p:spPr>
      </p:pic>
    </p:spTree>
    <p:extLst>
      <p:ext uri="{BB962C8B-B14F-4D97-AF65-F5344CB8AC3E}">
        <p14:creationId xmlns:p14="http://schemas.microsoft.com/office/powerpoint/2010/main" val="409787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5B76-3BEA-D07A-C8BB-0E50835B86E8}"/>
              </a:ext>
            </a:extLst>
          </p:cNvPr>
          <p:cNvSpPr>
            <a:spLocks noGrp="1"/>
          </p:cNvSpPr>
          <p:nvPr>
            <p:ph type="title"/>
          </p:nvPr>
        </p:nvSpPr>
        <p:spPr>
          <a:xfrm>
            <a:off x="1371600" y="685800"/>
            <a:ext cx="3282695" cy="1485900"/>
          </a:xfrm>
        </p:spPr>
        <p:txBody>
          <a:bodyPr>
            <a:normAutofit/>
          </a:bodyPr>
          <a:lstStyle/>
          <a:p>
            <a:r>
              <a:rPr lang="en-US" sz="2400" cap="all"/>
              <a:t>Notification Lambda</a:t>
            </a:r>
            <a:br>
              <a:rPr lang="en-US" sz="2400" cap="all"/>
            </a:br>
            <a:r>
              <a:rPr lang="en-US" sz="2400" cap="all"/>
              <a:t>(Schedule updates triggered by catalogue update)</a:t>
            </a:r>
            <a:endParaRPr lang="en-GB" sz="2400"/>
          </a:p>
        </p:txBody>
      </p:sp>
      <p:sp>
        <p:nvSpPr>
          <p:cNvPr id="3" name="Content Placeholder 2">
            <a:extLst>
              <a:ext uri="{FF2B5EF4-FFF2-40B4-BE49-F238E27FC236}">
                <a16:creationId xmlns:a16="http://schemas.microsoft.com/office/drawing/2014/main" id="{9A8CBCBB-2938-4576-79E6-3D7C6A4C06D0}"/>
              </a:ext>
            </a:extLst>
          </p:cNvPr>
          <p:cNvSpPr>
            <a:spLocks noGrp="1"/>
          </p:cNvSpPr>
          <p:nvPr>
            <p:ph idx="1"/>
          </p:nvPr>
        </p:nvSpPr>
        <p:spPr>
          <a:xfrm>
            <a:off x="1371600" y="2286000"/>
            <a:ext cx="3282694" cy="3581400"/>
          </a:xfrm>
        </p:spPr>
        <p:txBody>
          <a:bodyPr>
            <a:normAutofit/>
          </a:bodyPr>
          <a:lstStyle/>
          <a:p>
            <a:r>
              <a:rPr lang="en-GB" sz="1700"/>
              <a:t>With schedule updates now being done concurrently, errors handling must be changed.</a:t>
            </a:r>
          </a:p>
          <a:p>
            <a:r>
              <a:rPr lang="en-GB" sz="1700"/>
              <a:t>If 1 schedule out of 10 fail, we don’t want to re-process everything again.</a:t>
            </a:r>
          </a:p>
          <a:p>
            <a:r>
              <a:rPr lang="en-GB" sz="1700"/>
              <a:t>For this an extra SNS that feeds into the schedule generator SQS was added to requeue any schedules events that fail.</a:t>
            </a:r>
          </a:p>
        </p:txBody>
      </p:sp>
      <p:pic>
        <p:nvPicPr>
          <p:cNvPr id="7" name="Picture 6" descr="A diagram of a process&#10;&#10;Description automatically generated">
            <a:extLst>
              <a:ext uri="{FF2B5EF4-FFF2-40B4-BE49-F238E27FC236}">
                <a16:creationId xmlns:a16="http://schemas.microsoft.com/office/drawing/2014/main" id="{ED7AD27D-2CB3-3275-6443-9C4363FBBA02}"/>
              </a:ext>
            </a:extLst>
          </p:cNvPr>
          <p:cNvPicPr>
            <a:picLocks noChangeAspect="1"/>
          </p:cNvPicPr>
          <p:nvPr/>
        </p:nvPicPr>
        <p:blipFill>
          <a:blip r:embed="rId2"/>
          <a:stretch>
            <a:fillRect/>
          </a:stretch>
        </p:blipFill>
        <p:spPr>
          <a:xfrm>
            <a:off x="5031467" y="1191666"/>
            <a:ext cx="6517065" cy="4154627"/>
          </a:xfrm>
          <a:prstGeom prst="rect">
            <a:avLst/>
          </a:prstGeom>
        </p:spPr>
      </p:pic>
    </p:spTree>
    <p:extLst>
      <p:ext uri="{BB962C8B-B14F-4D97-AF65-F5344CB8AC3E}">
        <p14:creationId xmlns:p14="http://schemas.microsoft.com/office/powerpoint/2010/main" val="1209388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2A1C-DCF3-9A38-7184-8D1CD40325FA}"/>
              </a:ext>
            </a:extLst>
          </p:cNvPr>
          <p:cNvSpPr>
            <a:spLocks noGrp="1"/>
          </p:cNvSpPr>
          <p:nvPr>
            <p:ph type="title"/>
          </p:nvPr>
        </p:nvSpPr>
        <p:spPr>
          <a:xfrm>
            <a:off x="881744" y="631372"/>
            <a:ext cx="3135086" cy="5606142"/>
          </a:xfrm>
        </p:spPr>
        <p:txBody>
          <a:bodyPr>
            <a:normAutofit/>
          </a:bodyPr>
          <a:lstStyle/>
          <a:p>
            <a:r>
              <a:rPr lang="en-GB" dirty="0"/>
              <a:t>Notification Lambda (Challenges)</a:t>
            </a:r>
          </a:p>
        </p:txBody>
      </p:sp>
      <p:sp>
        <p:nvSpPr>
          <p:cNvPr id="10" name="Rectangle 9">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E8DF1366-5827-495B-B68F-8958F6076F1B}"/>
              </a:ext>
            </a:extLst>
          </p:cNvPr>
          <p:cNvSpPr>
            <a:spLocks noGrp="1"/>
          </p:cNvSpPr>
          <p:nvPr>
            <p:ph idx="1"/>
          </p:nvPr>
        </p:nvSpPr>
        <p:spPr>
          <a:xfrm>
            <a:off x="4741595" y="631371"/>
            <a:ext cx="6797262" cy="3744685"/>
          </a:xfrm>
        </p:spPr>
        <p:txBody>
          <a:bodyPr>
            <a:normAutofit fontScale="92500" lnSpcReduction="10000"/>
          </a:bodyPr>
          <a:lstStyle/>
          <a:p>
            <a:r>
              <a:rPr lang="en-GB" sz="1700" dirty="0"/>
              <a:t>The code had multiple points of complexity, the key ones being:</a:t>
            </a:r>
          </a:p>
          <a:p>
            <a:pPr lvl="1"/>
            <a:r>
              <a:rPr lang="en-GB" sz="1700" dirty="0"/>
              <a:t>Copying data from the catalogue Redis to the schedule Redis.</a:t>
            </a:r>
          </a:p>
          <a:p>
            <a:pPr lvl="1"/>
            <a:r>
              <a:rPr lang="en-GB" sz="1700" dirty="0"/>
              <a:t>Schedule updates triggered via a catalogue update.</a:t>
            </a:r>
          </a:p>
          <a:p>
            <a:r>
              <a:rPr lang="en-GB" sz="1700" dirty="0"/>
              <a:t>The latter of these is now solved but took a long time to develop, with the prior remaining a potential issue. There are potential solutions to this problem that the team has identified.</a:t>
            </a:r>
          </a:p>
          <a:p>
            <a:r>
              <a:rPr lang="en-GB" sz="1700" dirty="0"/>
              <a:t>It became apparent as development began that we would need to run new and old system side-by-side to be safe, with the new system writing its data to a separate key space as to not effect partners on Live, but still allow us to deploy to Live using our CI/CD tools.</a:t>
            </a:r>
          </a:p>
          <a:p>
            <a:r>
              <a:rPr lang="en-GB" sz="1700" dirty="0"/>
              <a:t>The original thought was that if the notification lambda wrote to its own key space everything would be fine. However, it quickly became apparent that without a duplicated ‘notification coldstart’, resetting the data would be very challenging.</a:t>
            </a:r>
          </a:p>
        </p:txBody>
      </p:sp>
      <p:pic>
        <p:nvPicPr>
          <p:cNvPr id="5" name="Picture 4" descr="A diagram of a computer program&#10;&#10;Description automatically generated">
            <a:extLst>
              <a:ext uri="{FF2B5EF4-FFF2-40B4-BE49-F238E27FC236}">
                <a16:creationId xmlns:a16="http://schemas.microsoft.com/office/drawing/2014/main" id="{3EF7B379-EBE2-1745-76EC-A0A7802E2DF1}"/>
              </a:ext>
            </a:extLst>
          </p:cNvPr>
          <p:cNvPicPr>
            <a:picLocks noChangeAspect="1"/>
          </p:cNvPicPr>
          <p:nvPr/>
        </p:nvPicPr>
        <p:blipFill>
          <a:blip r:embed="rId2"/>
          <a:stretch>
            <a:fillRect/>
          </a:stretch>
        </p:blipFill>
        <p:spPr>
          <a:xfrm>
            <a:off x="6131553" y="4550229"/>
            <a:ext cx="4017345" cy="1687285"/>
          </a:xfrm>
          <a:prstGeom prst="rect">
            <a:avLst/>
          </a:prstGeom>
        </p:spPr>
      </p:pic>
    </p:spTree>
    <p:extLst>
      <p:ext uri="{BB962C8B-B14F-4D97-AF65-F5344CB8AC3E}">
        <p14:creationId xmlns:p14="http://schemas.microsoft.com/office/powerpoint/2010/main" val="546260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5A97-F68A-0A91-1087-66F012B46544}"/>
              </a:ext>
            </a:extLst>
          </p:cNvPr>
          <p:cNvSpPr>
            <a:spLocks noGrp="1"/>
          </p:cNvSpPr>
          <p:nvPr>
            <p:ph type="title"/>
          </p:nvPr>
        </p:nvSpPr>
        <p:spPr>
          <a:xfrm>
            <a:off x="881744" y="631372"/>
            <a:ext cx="3135086" cy="5606142"/>
          </a:xfrm>
        </p:spPr>
        <p:txBody>
          <a:bodyPr>
            <a:normAutofit/>
          </a:bodyPr>
          <a:lstStyle/>
          <a:p>
            <a:r>
              <a:rPr lang="en-GB" dirty="0"/>
              <a:t>Garbage Collector Lambda</a:t>
            </a:r>
          </a:p>
        </p:txBody>
      </p:sp>
      <p:sp>
        <p:nvSpPr>
          <p:cNvPr id="12" name="Rectangle 11">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Content Placeholder 8">
            <a:extLst>
              <a:ext uri="{FF2B5EF4-FFF2-40B4-BE49-F238E27FC236}">
                <a16:creationId xmlns:a16="http://schemas.microsoft.com/office/drawing/2014/main" id="{5D647041-283D-19D4-B015-5C6FA178D82C}"/>
              </a:ext>
            </a:extLst>
          </p:cNvPr>
          <p:cNvSpPr>
            <a:spLocks noGrp="1"/>
          </p:cNvSpPr>
          <p:nvPr>
            <p:ph idx="1"/>
          </p:nvPr>
        </p:nvSpPr>
        <p:spPr>
          <a:xfrm>
            <a:off x="4741595" y="631371"/>
            <a:ext cx="6797262" cy="3744685"/>
          </a:xfrm>
        </p:spPr>
        <p:txBody>
          <a:bodyPr>
            <a:normAutofit/>
          </a:bodyPr>
          <a:lstStyle/>
          <a:p>
            <a:r>
              <a:rPr lang="en-US" dirty="0"/>
              <a:t>A lambda was created and scheduled to run at 3am everyday to clear up any orphaned series and brands in the schedules store.</a:t>
            </a:r>
          </a:p>
          <a:p>
            <a:r>
              <a:rPr lang="en-US" dirty="0"/>
              <a:t>A series or brand was determined orphaned if it had no episodes within its tree.</a:t>
            </a:r>
          </a:p>
          <a:p>
            <a:r>
              <a:rPr lang="en-US" dirty="0"/>
              <a:t>Doing this once a day removes a lot of processing, code complexity and Redis gets from the schedule generator and system.</a:t>
            </a:r>
          </a:p>
        </p:txBody>
      </p:sp>
      <p:pic>
        <p:nvPicPr>
          <p:cNvPr id="5" name="Content Placeholder 4" descr="A graphic of a logo&#10;&#10;Description automatically generated with medium confidence">
            <a:extLst>
              <a:ext uri="{FF2B5EF4-FFF2-40B4-BE49-F238E27FC236}">
                <a16:creationId xmlns:a16="http://schemas.microsoft.com/office/drawing/2014/main" id="{B976D2CA-0E48-1CD5-6DB0-E8B48BC826C3}"/>
              </a:ext>
            </a:extLst>
          </p:cNvPr>
          <p:cNvPicPr>
            <a:picLocks noChangeAspect="1"/>
          </p:cNvPicPr>
          <p:nvPr/>
        </p:nvPicPr>
        <p:blipFill>
          <a:blip r:embed="rId3"/>
          <a:stretch>
            <a:fillRect/>
          </a:stretch>
        </p:blipFill>
        <p:spPr>
          <a:xfrm>
            <a:off x="4741595" y="4697152"/>
            <a:ext cx="6797262" cy="1393439"/>
          </a:xfrm>
          <a:prstGeom prst="rect">
            <a:avLst/>
          </a:prstGeom>
        </p:spPr>
      </p:pic>
    </p:spTree>
    <p:extLst>
      <p:ext uri="{BB962C8B-B14F-4D97-AF65-F5344CB8AC3E}">
        <p14:creationId xmlns:p14="http://schemas.microsoft.com/office/powerpoint/2010/main" val="903781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98C7-29BF-0C40-EC61-B54994D13478}"/>
              </a:ext>
            </a:extLst>
          </p:cNvPr>
          <p:cNvSpPr>
            <a:spLocks noGrp="1"/>
          </p:cNvSpPr>
          <p:nvPr>
            <p:ph type="title"/>
          </p:nvPr>
        </p:nvSpPr>
        <p:spPr/>
        <p:txBody>
          <a:bodyPr/>
          <a:lstStyle/>
          <a:p>
            <a:r>
              <a:rPr lang="en-GB" dirty="0"/>
              <a:t>What we do as a team?</a:t>
            </a:r>
          </a:p>
        </p:txBody>
      </p:sp>
      <p:sp>
        <p:nvSpPr>
          <p:cNvPr id="3" name="Content Placeholder 2">
            <a:extLst>
              <a:ext uri="{FF2B5EF4-FFF2-40B4-BE49-F238E27FC236}">
                <a16:creationId xmlns:a16="http://schemas.microsoft.com/office/drawing/2014/main" id="{AA2328B8-551B-40B6-2218-3BF70B79D3DB}"/>
              </a:ext>
            </a:extLst>
          </p:cNvPr>
          <p:cNvSpPr>
            <a:spLocks noGrp="1"/>
          </p:cNvSpPr>
          <p:nvPr>
            <p:ph idx="1"/>
          </p:nvPr>
        </p:nvSpPr>
        <p:spPr/>
        <p:txBody>
          <a:bodyPr>
            <a:normAutofit/>
          </a:bodyPr>
          <a:lstStyle/>
          <a:p>
            <a:pPr marL="0" indent="0">
              <a:buNone/>
            </a:pPr>
            <a:r>
              <a:rPr lang="en-GB" dirty="0"/>
              <a:t>We provide APIs, of which we also generate the data, for off-product (non-iPlayer) related partners.</a:t>
            </a:r>
          </a:p>
          <a:p>
            <a:r>
              <a:rPr lang="en-GB" dirty="0"/>
              <a:t>Catalogue pipeline (Contains episode, series and brands)</a:t>
            </a:r>
          </a:p>
          <a:p>
            <a:pPr lvl="1"/>
            <a:r>
              <a:rPr lang="en-GB" dirty="0"/>
              <a:t>Different timescales/horizons, 0-day, 8-day and unfiltered.</a:t>
            </a:r>
          </a:p>
          <a:p>
            <a:r>
              <a:rPr lang="en-GB" dirty="0"/>
              <a:t>Schedule pipeline (Contains schedules)</a:t>
            </a:r>
          </a:p>
          <a:p>
            <a:pPr lvl="1"/>
            <a:r>
              <a:rPr lang="en-GB" dirty="0"/>
              <a:t>1 schedule, per day, per service.</a:t>
            </a:r>
          </a:p>
          <a:p>
            <a:pPr lvl="1"/>
            <a:r>
              <a:rPr lang="en-GB" dirty="0"/>
              <a:t>Each schedule contains a list of broadcasts.</a:t>
            </a:r>
          </a:p>
          <a:p>
            <a:pPr lvl="1"/>
            <a:r>
              <a:rPr lang="en-GB" dirty="0"/>
              <a:t>Each broadcast has titling, programme description and viewer discretion warnings </a:t>
            </a:r>
            <a:r>
              <a:rPr lang="en-GB" dirty="0" err="1"/>
              <a:t>forwhich</a:t>
            </a:r>
            <a:r>
              <a:rPr lang="en-GB" dirty="0"/>
              <a:t> it relies on the catalogue pipelines data.</a:t>
            </a:r>
          </a:p>
        </p:txBody>
      </p:sp>
    </p:spTree>
    <p:extLst>
      <p:ext uri="{BB962C8B-B14F-4D97-AF65-F5344CB8AC3E}">
        <p14:creationId xmlns:p14="http://schemas.microsoft.com/office/powerpoint/2010/main" val="121279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8475-2EA2-7FA6-F852-EF9912C9F147}"/>
              </a:ext>
            </a:extLst>
          </p:cNvPr>
          <p:cNvSpPr>
            <a:spLocks noGrp="1"/>
          </p:cNvSpPr>
          <p:nvPr>
            <p:ph type="title"/>
          </p:nvPr>
        </p:nvSpPr>
        <p:spPr>
          <a:xfrm>
            <a:off x="881744" y="631372"/>
            <a:ext cx="3135086" cy="5606142"/>
          </a:xfrm>
        </p:spPr>
        <p:txBody>
          <a:bodyPr>
            <a:normAutofit/>
          </a:bodyPr>
          <a:lstStyle/>
          <a:p>
            <a:r>
              <a:rPr lang="en-GB" dirty="0"/>
              <a:t>Without a garbage collector</a:t>
            </a:r>
          </a:p>
        </p:txBody>
      </p:sp>
      <p:sp>
        <p:nvSpPr>
          <p:cNvPr id="16" name="Rectangle 15">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Content Placeholder 8">
            <a:extLst>
              <a:ext uri="{FF2B5EF4-FFF2-40B4-BE49-F238E27FC236}">
                <a16:creationId xmlns:a16="http://schemas.microsoft.com/office/drawing/2014/main" id="{C03478A7-28C5-B426-AA55-79407BC59799}"/>
              </a:ext>
            </a:extLst>
          </p:cNvPr>
          <p:cNvSpPr>
            <a:spLocks noGrp="1"/>
          </p:cNvSpPr>
          <p:nvPr>
            <p:ph idx="1"/>
          </p:nvPr>
        </p:nvSpPr>
        <p:spPr>
          <a:xfrm>
            <a:off x="4741595" y="631371"/>
            <a:ext cx="6797262" cy="3744685"/>
          </a:xfrm>
        </p:spPr>
        <p:txBody>
          <a:bodyPr>
            <a:normAutofit/>
          </a:bodyPr>
          <a:lstStyle/>
          <a:p>
            <a:r>
              <a:rPr lang="en-US" dirty="0"/>
              <a:t>If schedule 1 is removed, episode 1 will also be removed as it’s no longer referenced by any other schedules.</a:t>
            </a:r>
          </a:p>
          <a:p>
            <a:r>
              <a:rPr lang="en-US" dirty="0"/>
              <a:t>Because the episode is removed, we now need to check the whole tree, to see if the episodes parents (Series 1 and Brand) can also be removed.</a:t>
            </a:r>
          </a:p>
          <a:p>
            <a:r>
              <a:rPr lang="en-US" dirty="0"/>
              <a:t>Due to the bottom-up nature of referencing </a:t>
            </a:r>
            <a:br>
              <a:rPr lang="en-US" dirty="0"/>
            </a:br>
            <a:r>
              <a:rPr lang="en-US" dirty="0"/>
              <a:t>(episode → series → brand) all data must be retrieved from Redis to see if anything is still linked to any of the objects.</a:t>
            </a:r>
          </a:p>
        </p:txBody>
      </p:sp>
      <p:pic>
        <p:nvPicPr>
          <p:cNvPr id="5" name="Content Placeholder 4" descr="A diagram of a television show&#10;&#10;Description automatically generated">
            <a:extLst>
              <a:ext uri="{FF2B5EF4-FFF2-40B4-BE49-F238E27FC236}">
                <a16:creationId xmlns:a16="http://schemas.microsoft.com/office/drawing/2014/main" id="{97093A14-CB39-8810-B5EF-78932A477B53}"/>
              </a:ext>
            </a:extLst>
          </p:cNvPr>
          <p:cNvPicPr>
            <a:picLocks noChangeAspect="1"/>
          </p:cNvPicPr>
          <p:nvPr/>
        </p:nvPicPr>
        <p:blipFill>
          <a:blip r:embed="rId2"/>
          <a:stretch>
            <a:fillRect/>
          </a:stretch>
        </p:blipFill>
        <p:spPr>
          <a:xfrm>
            <a:off x="5153881" y="4550229"/>
            <a:ext cx="5972690" cy="1687285"/>
          </a:xfrm>
          <a:prstGeom prst="rect">
            <a:avLst/>
          </a:prstGeom>
        </p:spPr>
      </p:pic>
    </p:spTree>
    <p:extLst>
      <p:ext uri="{BB962C8B-B14F-4D97-AF65-F5344CB8AC3E}">
        <p14:creationId xmlns:p14="http://schemas.microsoft.com/office/powerpoint/2010/main" val="368569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a:xfrm>
            <a:off x="5100824" y="685800"/>
            <a:ext cx="6176776" cy="1485900"/>
          </a:xfrm>
        </p:spPr>
        <p:txBody>
          <a:bodyPr>
            <a:normAutofit/>
          </a:bodyPr>
          <a:lstStyle/>
          <a:p>
            <a:r>
              <a:rPr lang="en-GB" dirty="0"/>
              <a:t>Coldstart Lambda</a:t>
            </a:r>
          </a:p>
        </p:txBody>
      </p:sp>
      <p:pic>
        <p:nvPicPr>
          <p:cNvPr id="5" name="Picture 4" descr="A diagram of a work flow&#10;&#10;Description automatically generated">
            <a:extLst>
              <a:ext uri="{FF2B5EF4-FFF2-40B4-BE49-F238E27FC236}">
                <a16:creationId xmlns:a16="http://schemas.microsoft.com/office/drawing/2014/main" id="{446633A5-51EC-FC58-9279-8BBBB528B17C}"/>
              </a:ext>
            </a:extLst>
          </p:cNvPr>
          <p:cNvPicPr>
            <a:picLocks noChangeAspect="1"/>
          </p:cNvPicPr>
          <p:nvPr/>
        </p:nvPicPr>
        <p:blipFill rotWithShape="1">
          <a:blip r:embed="rId2"/>
          <a:srcRect l="7435" r="9202"/>
          <a:stretch/>
        </p:blipFill>
        <p:spPr>
          <a:xfrm>
            <a:off x="-1" y="10"/>
            <a:ext cx="4373546" cy="6857990"/>
          </a:xfrm>
          <a:prstGeom prst="rect">
            <a:avLst/>
          </a:prstGeom>
        </p:spPr>
      </p:pic>
      <p:sp>
        <p:nvSpPr>
          <p:cNvPr id="12" name="Rectangle 11">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a:xfrm>
            <a:off x="5100824" y="1605861"/>
            <a:ext cx="6176776" cy="3581400"/>
          </a:xfrm>
        </p:spPr>
        <p:txBody>
          <a:bodyPr>
            <a:normAutofit/>
          </a:bodyPr>
          <a:lstStyle/>
          <a:p>
            <a:pPr marL="0" indent="0">
              <a:buNone/>
            </a:pPr>
            <a:r>
              <a:rPr lang="en-GB" dirty="0"/>
              <a:t>We are moving our main functionality to an event-based system. However, being able to refresh all data when needed is an important feature to have, data can get to an unfixable state.</a:t>
            </a:r>
          </a:p>
          <a:p>
            <a:pPr marL="0" indent="0">
              <a:buNone/>
            </a:pPr>
            <a:endParaRPr lang="en-GB" dirty="0"/>
          </a:p>
          <a:p>
            <a:pPr marL="0" indent="0">
              <a:buNone/>
            </a:pPr>
            <a:r>
              <a:rPr lang="en-GB" dirty="0"/>
              <a:t>The initial design was to build off the current static generation. Temporarily pausing notification processing whilst items in the schedule store were refreshed.</a:t>
            </a:r>
          </a:p>
        </p:txBody>
      </p:sp>
      <p:pic>
        <p:nvPicPr>
          <p:cNvPr id="7" name="Picture 6" descr="A drawing of a number&#10;&#10;Description automatically generated with medium confidence">
            <a:extLst>
              <a:ext uri="{FF2B5EF4-FFF2-40B4-BE49-F238E27FC236}">
                <a16:creationId xmlns:a16="http://schemas.microsoft.com/office/drawing/2014/main" id="{B4A3C8C8-2C9F-E97A-7C18-950B03C94A14}"/>
              </a:ext>
            </a:extLst>
          </p:cNvPr>
          <p:cNvPicPr>
            <a:picLocks noChangeAspect="1"/>
          </p:cNvPicPr>
          <p:nvPr/>
        </p:nvPicPr>
        <p:blipFill>
          <a:blip r:embed="rId3"/>
          <a:stretch>
            <a:fillRect/>
          </a:stretch>
        </p:blipFill>
        <p:spPr>
          <a:xfrm>
            <a:off x="6096000" y="4686301"/>
            <a:ext cx="3910666" cy="1741316"/>
          </a:xfrm>
          <a:prstGeom prst="rect">
            <a:avLst/>
          </a:prstGeom>
        </p:spPr>
      </p:pic>
    </p:spTree>
    <p:extLst>
      <p:ext uri="{BB962C8B-B14F-4D97-AF65-F5344CB8AC3E}">
        <p14:creationId xmlns:p14="http://schemas.microsoft.com/office/powerpoint/2010/main" val="2614845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p:txBody>
          <a:bodyPr/>
          <a:lstStyle/>
          <a:p>
            <a:r>
              <a:rPr lang="en-GB" dirty="0"/>
              <a:t>Coldstart Lambda (Challenges)</a:t>
            </a:r>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p:txBody>
          <a:bodyPr/>
          <a:lstStyle/>
          <a:p>
            <a:r>
              <a:rPr lang="en-GB" dirty="0"/>
              <a:t>This design became complex due to the different types of data being stored in the schedule Redis (both catalogue and schedule data). </a:t>
            </a:r>
          </a:p>
          <a:p>
            <a:r>
              <a:rPr lang="en-GB" dirty="0"/>
              <a:t>This was primarily due to the refresh of episodes and managing the list of associated schedules that episode was linked to.</a:t>
            </a:r>
          </a:p>
          <a:p>
            <a:r>
              <a:rPr lang="en-GB" dirty="0"/>
              <a:t>This challenge came up later in development, so a total system re-design was out of the question.</a:t>
            </a:r>
          </a:p>
        </p:txBody>
      </p:sp>
    </p:spTree>
    <p:extLst>
      <p:ext uri="{BB962C8B-B14F-4D97-AF65-F5344CB8AC3E}">
        <p14:creationId xmlns:p14="http://schemas.microsoft.com/office/powerpoint/2010/main" val="84785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98939-5E1D-D55E-F8B9-B5AB5228039A}"/>
              </a:ext>
            </a:extLst>
          </p:cNvPr>
          <p:cNvSpPr>
            <a:spLocks noGrp="1"/>
          </p:cNvSpPr>
          <p:nvPr>
            <p:ph type="title"/>
          </p:nvPr>
        </p:nvSpPr>
        <p:spPr>
          <a:xfrm>
            <a:off x="8471424" y="1110882"/>
            <a:ext cx="3053039" cy="1060817"/>
          </a:xfrm>
        </p:spPr>
        <p:txBody>
          <a:bodyPr anchor="b">
            <a:normAutofit/>
          </a:bodyPr>
          <a:lstStyle/>
          <a:p>
            <a:r>
              <a:rPr lang="en-GB" sz="2800" dirty="0"/>
              <a:t>Coldstart Lambda (Solution)</a:t>
            </a:r>
          </a:p>
        </p:txBody>
      </p:sp>
      <p:pic>
        <p:nvPicPr>
          <p:cNvPr id="7" name="Picture 6" descr="A diagram of a schedule&#10;&#10;Description automatically generated">
            <a:extLst>
              <a:ext uri="{FF2B5EF4-FFF2-40B4-BE49-F238E27FC236}">
                <a16:creationId xmlns:a16="http://schemas.microsoft.com/office/drawing/2014/main" id="{4B8C2279-A226-E9EE-F027-15BCCDA95417}"/>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77381F12-41FE-E739-1BBD-FE7D4E4502AC}"/>
              </a:ext>
            </a:extLst>
          </p:cNvPr>
          <p:cNvSpPr>
            <a:spLocks noGrp="1"/>
          </p:cNvSpPr>
          <p:nvPr>
            <p:ph idx="1"/>
          </p:nvPr>
        </p:nvSpPr>
        <p:spPr>
          <a:xfrm>
            <a:off x="8471423" y="2286000"/>
            <a:ext cx="3053039" cy="3931920"/>
          </a:xfrm>
        </p:spPr>
        <p:txBody>
          <a:bodyPr>
            <a:normAutofit/>
          </a:bodyPr>
          <a:lstStyle/>
          <a:p>
            <a:r>
              <a:rPr lang="en-US" sz="1600" dirty="0"/>
              <a:t>A new solution was devised to re-use the notification lambdas functionality.</a:t>
            </a:r>
          </a:p>
          <a:p>
            <a:r>
              <a:rPr lang="en-US" sz="1600" dirty="0"/>
              <a:t>On coldstart notifications for all schedules would be re-queued for the notification lambda to process.</a:t>
            </a:r>
          </a:p>
          <a:p>
            <a:r>
              <a:rPr lang="en-US" sz="1600" dirty="0"/>
              <a:t>If the schedule is not in the source store but is in the external store, a delete notification is sent.</a:t>
            </a:r>
          </a:p>
          <a:p>
            <a:r>
              <a:rPr lang="en-US" sz="1600" dirty="0"/>
              <a:t>An update notification is sent for every schedule in the source store.</a:t>
            </a:r>
          </a:p>
          <a:p>
            <a:endParaRPr lang="en-US" sz="1600" dirty="0"/>
          </a:p>
        </p:txBody>
      </p:sp>
      <p:sp>
        <p:nvSpPr>
          <p:cNvPr id="2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13898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7978-91CA-EF7C-7074-6FFC58928BB4}"/>
              </a:ext>
            </a:extLst>
          </p:cNvPr>
          <p:cNvSpPr>
            <a:spLocks noGrp="1"/>
          </p:cNvSpPr>
          <p:nvPr>
            <p:ph type="title"/>
          </p:nvPr>
        </p:nvSpPr>
        <p:spPr/>
        <p:txBody>
          <a:bodyPr/>
          <a:lstStyle/>
          <a:p>
            <a:r>
              <a:rPr lang="en-GB" dirty="0"/>
              <a:t>Integration Tests, Comparison Tests and Release Strategy</a:t>
            </a:r>
          </a:p>
        </p:txBody>
      </p:sp>
      <p:sp>
        <p:nvSpPr>
          <p:cNvPr id="3" name="Content Placeholder 2">
            <a:extLst>
              <a:ext uri="{FF2B5EF4-FFF2-40B4-BE49-F238E27FC236}">
                <a16:creationId xmlns:a16="http://schemas.microsoft.com/office/drawing/2014/main" id="{5BC5447C-F8B8-891B-B8AD-3B889DFD97C6}"/>
              </a:ext>
            </a:extLst>
          </p:cNvPr>
          <p:cNvSpPr>
            <a:spLocks noGrp="1"/>
          </p:cNvSpPr>
          <p:nvPr>
            <p:ph idx="1"/>
          </p:nvPr>
        </p:nvSpPr>
        <p:spPr/>
        <p:txBody>
          <a:bodyPr/>
          <a:lstStyle/>
          <a:p>
            <a:r>
              <a:rPr lang="en-GB" dirty="0"/>
              <a:t>With two systems running in parallel a switchover strategy needed to be devised.</a:t>
            </a:r>
          </a:p>
          <a:p>
            <a:r>
              <a:rPr lang="en-GB" dirty="0"/>
              <a:t>New integration and comparison tests ran against the new system and its outputs are used to help us gain confidence that the new system is working as expected.</a:t>
            </a:r>
          </a:p>
          <a:p>
            <a:r>
              <a:rPr lang="en-GB" dirty="0"/>
              <a:t>It was decided that if these tests pass continuously for one week, partner could be switched over to the new data set.</a:t>
            </a:r>
          </a:p>
          <a:p>
            <a:r>
              <a:rPr lang="en-GB" dirty="0"/>
              <a:t>Comparison tests of the new and old system would continue to run after switchover to help catch any bugs that may still exist.</a:t>
            </a:r>
          </a:p>
          <a:p>
            <a:r>
              <a:rPr lang="en-GB" dirty="0"/>
              <a:t>After enough time, the old static system and the comparison tests between the new and old system will be retired completely.</a:t>
            </a:r>
          </a:p>
        </p:txBody>
      </p:sp>
    </p:spTree>
    <p:extLst>
      <p:ext uri="{BB962C8B-B14F-4D97-AF65-F5344CB8AC3E}">
        <p14:creationId xmlns:p14="http://schemas.microsoft.com/office/powerpoint/2010/main" val="1402856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7"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38"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40" name="Rectangle 39">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31" name="Content Placeholder 30" descr="A graph on a graph&#10;&#10;Description automatically generated">
            <a:extLst>
              <a:ext uri="{FF2B5EF4-FFF2-40B4-BE49-F238E27FC236}">
                <a16:creationId xmlns:a16="http://schemas.microsoft.com/office/drawing/2014/main" id="{DED693BE-4347-7F66-F2AA-0D51E238BD46}"/>
              </a:ext>
            </a:extLst>
          </p:cNvPr>
          <p:cNvPicPr>
            <a:picLocks noGrp="1" noChangeAspect="1"/>
          </p:cNvPicPr>
          <p:nvPr>
            <p:ph idx="1"/>
          </p:nvPr>
        </p:nvPicPr>
        <p:blipFill rotWithShape="1">
          <a:blip r:embed="rId2"/>
          <a:srcRect t="12814" b="15637"/>
          <a:stretch/>
        </p:blipFill>
        <p:spPr>
          <a:xfrm>
            <a:off x="20" y="10"/>
            <a:ext cx="12191980" cy="4187119"/>
          </a:xfrm>
          <a:prstGeom prst="rect">
            <a:avLst/>
          </a:prstGeom>
        </p:spPr>
      </p:pic>
      <p:sp>
        <p:nvSpPr>
          <p:cNvPr id="42" name="Freeform: Shape 41">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44" name="Freeform: Shape 43">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68471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a line going up&#10;&#10;Description automatically generated">
            <a:extLst>
              <a:ext uri="{FF2B5EF4-FFF2-40B4-BE49-F238E27FC236}">
                <a16:creationId xmlns:a16="http://schemas.microsoft.com/office/drawing/2014/main" id="{475637FE-2C78-8FF4-DA83-63BFD82A4FAD}"/>
              </a:ext>
            </a:extLst>
          </p:cNvPr>
          <p:cNvPicPr>
            <a:picLocks noGrp="1" noChangeAspect="1"/>
          </p:cNvPicPr>
          <p:nvPr>
            <p:ph idx="1"/>
          </p:nvPr>
        </p:nvPicPr>
        <p:blipFill rotWithShape="1">
          <a:blip r:embed="rId2"/>
          <a:srcRect t="14022" b="14800"/>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02530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a:extLst>
              <a:ext uri="{FF2B5EF4-FFF2-40B4-BE49-F238E27FC236}">
                <a16:creationId xmlns:a16="http://schemas.microsoft.com/office/drawing/2014/main" id="{E3E99714-472A-7CC9-A6A5-0CC7E74CC36C}"/>
              </a:ext>
            </a:extLst>
          </p:cNvPr>
          <p:cNvPicPr>
            <a:picLocks noGrp="1" noChangeAspect="1"/>
          </p:cNvPicPr>
          <p:nvPr>
            <p:ph idx="1"/>
          </p:nvPr>
        </p:nvPicPr>
        <p:blipFill rotWithShape="1">
          <a:blip r:embed="rId2"/>
          <a:srcRect t="22787" b="6035"/>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1029498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with medium confidence">
            <a:extLst>
              <a:ext uri="{FF2B5EF4-FFF2-40B4-BE49-F238E27FC236}">
                <a16:creationId xmlns:a16="http://schemas.microsoft.com/office/drawing/2014/main" id="{C1859751-DE21-7D3A-50A8-FE23D51B67EC}"/>
              </a:ext>
            </a:extLst>
          </p:cNvPr>
          <p:cNvPicPr>
            <a:picLocks noGrp="1" noChangeAspect="1"/>
          </p:cNvPicPr>
          <p:nvPr>
            <p:ph idx="1"/>
          </p:nvPr>
        </p:nvPicPr>
        <p:blipFill rotWithShape="1">
          <a:blip r:embed="rId2"/>
          <a:srcRect t="14297" b="15971"/>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643331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a:extLst>
              <a:ext uri="{FF2B5EF4-FFF2-40B4-BE49-F238E27FC236}">
                <a16:creationId xmlns:a16="http://schemas.microsoft.com/office/drawing/2014/main" id="{B499FE0F-AD13-4A54-534A-614E019FA7F5}"/>
              </a:ext>
            </a:extLst>
          </p:cNvPr>
          <p:cNvPicPr>
            <a:picLocks noGrp="1" noChangeAspect="1"/>
          </p:cNvPicPr>
          <p:nvPr>
            <p:ph idx="1"/>
          </p:nvPr>
        </p:nvPicPr>
        <p:blipFill rotWithShape="1">
          <a:blip r:embed="rId2"/>
          <a:srcRect t="21643" b="5286"/>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278915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6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65" name="Rectangle 64">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24" descr="A diagram of a brand&#10;&#10;Description automatically generated">
            <a:extLst>
              <a:ext uri="{FF2B5EF4-FFF2-40B4-BE49-F238E27FC236}">
                <a16:creationId xmlns:a16="http://schemas.microsoft.com/office/drawing/2014/main" id="{DA94E18C-0E73-DCE0-2A33-783E056DDF90}"/>
              </a:ext>
            </a:extLst>
          </p:cNvPr>
          <p:cNvPicPr>
            <a:picLocks noGrp="1" noChangeAspect="1"/>
          </p:cNvPicPr>
          <p:nvPr>
            <p:ph idx="1"/>
          </p:nvPr>
        </p:nvPicPr>
        <p:blipFill>
          <a:blip r:embed="rId2"/>
          <a:stretch>
            <a:fillRect/>
          </a:stretch>
        </p:blipFill>
        <p:spPr>
          <a:xfrm>
            <a:off x="634275" y="1678029"/>
            <a:ext cx="6900380" cy="3501941"/>
          </a:xfrm>
          <a:prstGeom prst="rect">
            <a:avLst/>
          </a:prstGeom>
        </p:spPr>
      </p:pic>
      <p:sp>
        <p:nvSpPr>
          <p:cNvPr id="67"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 name="Title 1">
            <a:extLst>
              <a:ext uri="{FF2B5EF4-FFF2-40B4-BE49-F238E27FC236}">
                <a16:creationId xmlns:a16="http://schemas.microsoft.com/office/drawing/2014/main" id="{894C9DD0-1EF9-F691-614C-C2E2BF53DE31}"/>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cap="all"/>
              <a:t>How the data links together?</a:t>
            </a:r>
          </a:p>
        </p:txBody>
      </p:sp>
    </p:spTree>
    <p:extLst>
      <p:ext uri="{BB962C8B-B14F-4D97-AF65-F5344CB8AC3E}">
        <p14:creationId xmlns:p14="http://schemas.microsoft.com/office/powerpoint/2010/main" val="270058158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a:extLst>
              <a:ext uri="{FF2B5EF4-FFF2-40B4-BE49-F238E27FC236}">
                <a16:creationId xmlns:a16="http://schemas.microsoft.com/office/drawing/2014/main" id="{56B0A119-FBC8-C6A6-7002-76AAE0B85EDC}"/>
              </a:ext>
            </a:extLst>
          </p:cNvPr>
          <p:cNvPicPr>
            <a:picLocks noGrp="1" noChangeAspect="1"/>
          </p:cNvPicPr>
          <p:nvPr>
            <p:ph idx="1"/>
          </p:nvPr>
        </p:nvPicPr>
        <p:blipFill rotWithShape="1">
          <a:blip r:embed="rId2"/>
          <a:srcRect t="8907" b="18409"/>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280380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EB36C-7277-9803-7B7F-4D4F3271D24F}"/>
              </a:ext>
            </a:extLst>
          </p:cNvPr>
          <p:cNvSpPr>
            <a:spLocks noGrp="1"/>
          </p:cNvSpPr>
          <p:nvPr>
            <p:ph type="title"/>
          </p:nvPr>
        </p:nvSpPr>
        <p:spPr>
          <a:xfrm>
            <a:off x="881744" y="631372"/>
            <a:ext cx="3135086" cy="5606142"/>
          </a:xfrm>
        </p:spPr>
        <p:txBody>
          <a:bodyPr vert="horz" lIns="91440" tIns="45720" rIns="91440" bIns="45720" rtlCol="0" anchor="t">
            <a:normAutofit/>
          </a:bodyPr>
          <a:lstStyle/>
          <a:p>
            <a:r>
              <a:rPr lang="en-US"/>
              <a:t>Outputs (Dashboard)</a:t>
            </a:r>
          </a:p>
        </p:txBody>
      </p:sp>
      <p:sp>
        <p:nvSpPr>
          <p:cNvPr id="21" name="Rectangle 20">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 name="TextBox 5">
            <a:extLst>
              <a:ext uri="{FF2B5EF4-FFF2-40B4-BE49-F238E27FC236}">
                <a16:creationId xmlns:a16="http://schemas.microsoft.com/office/drawing/2014/main" id="{CAF9A796-D14C-008C-59DC-FD5F44AE5018}"/>
              </a:ext>
            </a:extLst>
          </p:cNvPr>
          <p:cNvSpPr txBox="1"/>
          <p:nvPr/>
        </p:nvSpPr>
        <p:spPr>
          <a:xfrm>
            <a:off x="5657806" y="772422"/>
            <a:ext cx="5034731" cy="2656578"/>
          </a:xfrm>
          <a:prstGeom prst="rect">
            <a:avLst/>
          </a:prstGeom>
        </p:spPr>
        <p:txBody>
          <a:bodyPr vert="horz" lIns="91440" tIns="45720" rIns="91440" bIns="45720" rtlCol="0">
            <a:normAutofit/>
          </a:bodyPr>
          <a:lstStyle/>
          <a:p>
            <a:r>
              <a:rPr lang="en-GB" sz="1800" b="0" dirty="0" err="1">
                <a:solidFill>
                  <a:srgbClr val="7A3E9D"/>
                </a:solidFill>
                <a:effectLst/>
                <a:latin typeface="Menlo" panose="020B0609030804020204" pitchFamily="49" charset="0"/>
              </a:rPr>
              <a:t>monitoring</a:t>
            </a:r>
            <a:r>
              <a:rPr lang="en-GB" sz="1800" b="0" dirty="0" err="1">
                <a:solidFill>
                  <a:srgbClr val="777777"/>
                </a:solidFill>
                <a:effectLst/>
                <a:latin typeface="Menlo" panose="020B0609030804020204" pitchFamily="49" charset="0"/>
              </a:rPr>
              <a:t>.</a:t>
            </a:r>
            <a:r>
              <a:rPr lang="en-GB" sz="1800" b="1" dirty="0" err="1">
                <a:solidFill>
                  <a:srgbClr val="AA3731"/>
                </a:solidFill>
                <a:effectLst/>
                <a:latin typeface="Menlo" panose="020B0609030804020204" pitchFamily="49" charset="0"/>
              </a:rPr>
              <a:t>collect</a:t>
            </a:r>
            <a:r>
              <a:rPr lang="en-GB" sz="1800" b="0" dirty="0">
                <a:solidFill>
                  <a:srgbClr val="333333"/>
                </a:solidFill>
                <a:effectLst/>
                <a:latin typeface="Menlo" panose="020B0609030804020204" pitchFamily="49" charset="0"/>
              </a:rPr>
              <a:t>(</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typeId</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Processing</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result</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throughput</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dimensions</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ObjType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err="1">
                <a:solidFill>
                  <a:srgbClr val="448C27"/>
                </a:solidFill>
                <a:effectLst/>
                <a:latin typeface="Menlo" panose="020B0609030804020204" pitchFamily="49" charset="0"/>
              </a:rPr>
              <a:t>service_schedule</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EventType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Delete</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value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9C5D27"/>
                </a:solidFill>
                <a:effectLst/>
                <a:latin typeface="Menlo" panose="020B0609030804020204" pitchFamily="49" charset="0"/>
              </a:rPr>
              <a:t>1</a:t>
            </a:r>
            <a:endParaRPr lang="en-GB" sz="1800" dirty="0">
              <a:solidFill>
                <a:srgbClr val="333333"/>
              </a:solidFill>
              <a:latin typeface="Menlo" panose="020B0609030804020204" pitchFamily="49" charset="0"/>
            </a:endParaRPr>
          </a:p>
          <a:p>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a:t>
            </a:r>
          </a:p>
        </p:txBody>
      </p:sp>
      <p:pic>
        <p:nvPicPr>
          <p:cNvPr id="5" name="Content Placeholder 4" descr="A screenshot of a computer&#10;&#10;Description automatically generated">
            <a:extLst>
              <a:ext uri="{FF2B5EF4-FFF2-40B4-BE49-F238E27FC236}">
                <a16:creationId xmlns:a16="http://schemas.microsoft.com/office/drawing/2014/main" id="{7E2EA46C-D291-5514-935C-CAFEF314E8CB}"/>
              </a:ext>
            </a:extLst>
          </p:cNvPr>
          <p:cNvPicPr>
            <a:picLocks noGrp="1" noChangeAspect="1"/>
          </p:cNvPicPr>
          <p:nvPr>
            <p:ph idx="1"/>
          </p:nvPr>
        </p:nvPicPr>
        <p:blipFill>
          <a:blip r:embed="rId2"/>
          <a:stretch>
            <a:fillRect/>
          </a:stretch>
        </p:blipFill>
        <p:spPr>
          <a:xfrm>
            <a:off x="1593395" y="3735421"/>
            <a:ext cx="9716861" cy="2502093"/>
          </a:xfrm>
          <a:prstGeom prst="rect">
            <a:avLst/>
          </a:prstGeom>
        </p:spPr>
      </p:pic>
    </p:spTree>
    <p:extLst>
      <p:ext uri="{BB962C8B-B14F-4D97-AF65-F5344CB8AC3E}">
        <p14:creationId xmlns:p14="http://schemas.microsoft.com/office/powerpoint/2010/main" val="1238061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3370-ECA3-14DE-5DE7-7A643251D868}"/>
              </a:ext>
            </a:extLst>
          </p:cNvPr>
          <p:cNvSpPr>
            <a:spLocks noGrp="1"/>
          </p:cNvSpPr>
          <p:nvPr>
            <p:ph type="title"/>
          </p:nvPr>
        </p:nvSpPr>
        <p:spPr/>
        <p:txBody>
          <a:bodyPr/>
          <a:lstStyle/>
          <a:p>
            <a:r>
              <a:rPr lang="en-GB"/>
              <a:t>Outputs (Final Architecture)</a:t>
            </a:r>
            <a:endParaRPr lang="en-GB" dirty="0"/>
          </a:p>
        </p:txBody>
      </p:sp>
      <p:pic>
        <p:nvPicPr>
          <p:cNvPr id="5" name="Content Placeholder 4" descr="A diagram of a company&#10;&#10;Description automatically generated">
            <a:extLst>
              <a:ext uri="{FF2B5EF4-FFF2-40B4-BE49-F238E27FC236}">
                <a16:creationId xmlns:a16="http://schemas.microsoft.com/office/drawing/2014/main" id="{FFF4F324-B3ED-9341-D2CD-5278DBE2E51C}"/>
              </a:ext>
            </a:extLst>
          </p:cNvPr>
          <p:cNvPicPr>
            <a:picLocks noGrp="1" noChangeAspect="1"/>
          </p:cNvPicPr>
          <p:nvPr>
            <p:ph idx="1"/>
          </p:nvPr>
        </p:nvPicPr>
        <p:blipFill>
          <a:blip r:embed="rId2"/>
          <a:stretch>
            <a:fillRect/>
          </a:stretch>
        </p:blipFill>
        <p:spPr>
          <a:xfrm>
            <a:off x="1272992" y="1507787"/>
            <a:ext cx="9798416" cy="4795736"/>
          </a:xfrm>
        </p:spPr>
      </p:pic>
    </p:spTree>
    <p:extLst>
      <p:ext uri="{BB962C8B-B14F-4D97-AF65-F5344CB8AC3E}">
        <p14:creationId xmlns:p14="http://schemas.microsoft.com/office/powerpoint/2010/main" val="1297424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6D570-708B-4F25-BEBE-11ED50056E32}"/>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(Code)</a:t>
            </a:r>
          </a:p>
        </p:txBody>
      </p:sp>
      <p:pic>
        <p:nvPicPr>
          <p:cNvPr id="5" name="Content Placeholder 4" descr="A screenshot of a computer&#10;&#10;Description automatically generated">
            <a:extLst>
              <a:ext uri="{FF2B5EF4-FFF2-40B4-BE49-F238E27FC236}">
                <a16:creationId xmlns:a16="http://schemas.microsoft.com/office/drawing/2014/main" id="{E4CB320F-153B-93BF-88F1-0C0F35FD292D}"/>
              </a:ext>
            </a:extLst>
          </p:cNvPr>
          <p:cNvPicPr>
            <a:picLocks noGrp="1" noChangeAspect="1"/>
          </p:cNvPicPr>
          <p:nvPr>
            <p:ph idx="1"/>
          </p:nvPr>
        </p:nvPicPr>
        <p:blipFill>
          <a:blip r:embed="rId2"/>
          <a:stretch>
            <a:fillRect/>
          </a:stretch>
        </p:blipFill>
        <p:spPr>
          <a:xfrm>
            <a:off x="643466" y="914540"/>
            <a:ext cx="5130799" cy="300151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E82B7F-70FD-9584-A249-5350113F9DF0}"/>
              </a:ext>
            </a:extLst>
          </p:cNvPr>
          <p:cNvPicPr>
            <a:picLocks noChangeAspect="1"/>
          </p:cNvPicPr>
          <p:nvPr/>
        </p:nvPicPr>
        <p:blipFill>
          <a:blip r:embed="rId3"/>
          <a:stretch>
            <a:fillRect/>
          </a:stretch>
        </p:blipFill>
        <p:spPr>
          <a:xfrm>
            <a:off x="6417733" y="991502"/>
            <a:ext cx="5130799" cy="2847592"/>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802575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4A79-C8F2-6A56-0258-94BE30119880}"/>
              </a:ext>
            </a:extLst>
          </p:cNvPr>
          <p:cNvSpPr>
            <a:spLocks noGrp="1"/>
          </p:cNvSpPr>
          <p:nvPr>
            <p:ph type="title"/>
          </p:nvPr>
        </p:nvSpPr>
        <p:spPr/>
        <p:txBody>
          <a:bodyPr/>
          <a:lstStyle/>
          <a:p>
            <a:r>
              <a:rPr lang="en-GB" dirty="0"/>
              <a:t>Future Work </a:t>
            </a:r>
            <a:br>
              <a:rPr lang="en-GB" dirty="0"/>
            </a:br>
            <a:r>
              <a:rPr lang="en-GB" dirty="0"/>
              <a:t>(Garbage Collector Consolidation)</a:t>
            </a:r>
          </a:p>
        </p:txBody>
      </p:sp>
      <p:sp>
        <p:nvSpPr>
          <p:cNvPr id="3" name="Content Placeholder 2">
            <a:extLst>
              <a:ext uri="{FF2B5EF4-FFF2-40B4-BE49-F238E27FC236}">
                <a16:creationId xmlns:a16="http://schemas.microsoft.com/office/drawing/2014/main" id="{639206CE-824F-F7D5-5728-FF0753C20F78}"/>
              </a:ext>
            </a:extLst>
          </p:cNvPr>
          <p:cNvSpPr>
            <a:spLocks noGrp="1"/>
          </p:cNvSpPr>
          <p:nvPr>
            <p:ph idx="1"/>
          </p:nvPr>
        </p:nvSpPr>
        <p:spPr/>
        <p:txBody>
          <a:bodyPr/>
          <a:lstStyle/>
          <a:p>
            <a:r>
              <a:rPr lang="en-GB" dirty="0"/>
              <a:t>The current system breaks the principle of separation of concern (SoC).</a:t>
            </a:r>
          </a:p>
          <a:p>
            <a:r>
              <a:rPr lang="en-GB" dirty="0"/>
              <a:t>Schedule generator should be concerned with the deletion of schedules and not the deleting of episodes.</a:t>
            </a:r>
          </a:p>
          <a:p>
            <a:r>
              <a:rPr lang="en-GB" dirty="0"/>
              <a:t>This would also make the schedule generator less complex.</a:t>
            </a:r>
          </a:p>
          <a:p>
            <a:r>
              <a:rPr lang="en-GB" dirty="0"/>
              <a:t>Deleting the episode straight away instead of through the garbage collector has no negative impact on partners, or the output of the system.</a:t>
            </a:r>
          </a:p>
        </p:txBody>
      </p:sp>
    </p:spTree>
    <p:extLst>
      <p:ext uri="{BB962C8B-B14F-4D97-AF65-F5344CB8AC3E}">
        <p14:creationId xmlns:p14="http://schemas.microsoft.com/office/powerpoint/2010/main" val="2671641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B8D8-03D9-9D85-3184-121BE1D46248}"/>
              </a:ext>
            </a:extLst>
          </p:cNvPr>
          <p:cNvSpPr>
            <a:spLocks noGrp="1"/>
          </p:cNvSpPr>
          <p:nvPr>
            <p:ph type="title"/>
          </p:nvPr>
        </p:nvSpPr>
        <p:spPr/>
        <p:txBody>
          <a:bodyPr/>
          <a:lstStyle/>
          <a:p>
            <a:r>
              <a:rPr lang="en-GB" dirty="0"/>
              <a:t>Future Work</a:t>
            </a:r>
            <a:br>
              <a:rPr lang="en-GB" dirty="0"/>
            </a:br>
            <a:r>
              <a:rPr lang="en-GB" dirty="0"/>
              <a:t>(Allow Parallelisation of Notifications)</a:t>
            </a:r>
          </a:p>
        </p:txBody>
      </p:sp>
      <p:sp>
        <p:nvSpPr>
          <p:cNvPr id="3" name="Content Placeholder 2">
            <a:extLst>
              <a:ext uri="{FF2B5EF4-FFF2-40B4-BE49-F238E27FC236}">
                <a16:creationId xmlns:a16="http://schemas.microsoft.com/office/drawing/2014/main" id="{DB2E5A51-0049-AC4B-61B5-EB8AD4C29570}"/>
              </a:ext>
            </a:extLst>
          </p:cNvPr>
          <p:cNvSpPr>
            <a:spLocks noGrp="1"/>
          </p:cNvSpPr>
          <p:nvPr>
            <p:ph idx="1"/>
          </p:nvPr>
        </p:nvSpPr>
        <p:spPr/>
        <p:txBody>
          <a:bodyPr>
            <a:normAutofit fontScale="85000" lnSpcReduction="20000"/>
          </a:bodyPr>
          <a:lstStyle/>
          <a:p>
            <a:r>
              <a:rPr lang="en-GB" dirty="0"/>
              <a:t>The current system is hard to parallelise due to the shared broadcasts list contained in the episode.</a:t>
            </a:r>
          </a:p>
          <a:p>
            <a:r>
              <a:rPr lang="en-GB" dirty="0"/>
              <a:t>Even with this being pulled out into a separate Redis key, race conditions can still destroy the integrity of the data.</a:t>
            </a:r>
          </a:p>
          <a:p>
            <a:r>
              <a:rPr lang="en-GB" dirty="0"/>
              <a:t>This could easily get out of sync if parallelised updates interfere with one another. This is would primarily be caused by a catalogue and schedule update that are linked to one another being processed at the same time.</a:t>
            </a:r>
          </a:p>
          <a:p>
            <a:pPr marL="0" indent="0">
              <a:buNone/>
            </a:pPr>
            <a:endParaRPr lang="en-GB" dirty="0"/>
          </a:p>
          <a:p>
            <a:pPr marL="0" indent="0">
              <a:buNone/>
            </a:pPr>
            <a:endParaRPr lang="en-GB" dirty="0"/>
          </a:p>
          <a:p>
            <a:pPr marL="0" indent="0">
              <a:buNone/>
            </a:pPr>
            <a:endParaRPr lang="en-GB" dirty="0"/>
          </a:p>
          <a:p>
            <a:r>
              <a:rPr lang="en-GB" dirty="0"/>
              <a:t>So, we need a way to ensure that data is not being written back to the store after another change has beaten it in processing.</a:t>
            </a:r>
          </a:p>
          <a:p>
            <a:pPr marL="0" indent="0">
              <a:buNone/>
            </a:pPr>
            <a:endParaRPr lang="en-GB" dirty="0"/>
          </a:p>
          <a:p>
            <a:pPr marL="0" indent="0">
              <a:buNone/>
            </a:pPr>
            <a:endParaRPr lang="en-GB" dirty="0"/>
          </a:p>
        </p:txBody>
      </p:sp>
      <p:pic>
        <p:nvPicPr>
          <p:cNvPr id="5" name="Picture 4" descr="A screenshot of a computer program&#10;&#10;Description automatically generated">
            <a:extLst>
              <a:ext uri="{FF2B5EF4-FFF2-40B4-BE49-F238E27FC236}">
                <a16:creationId xmlns:a16="http://schemas.microsoft.com/office/drawing/2014/main" id="{C59168A0-6B71-960F-6805-1BEAD890BD8B}"/>
              </a:ext>
            </a:extLst>
          </p:cNvPr>
          <p:cNvPicPr>
            <a:picLocks noChangeAspect="1"/>
          </p:cNvPicPr>
          <p:nvPr/>
        </p:nvPicPr>
        <p:blipFill>
          <a:blip r:embed="rId2"/>
          <a:stretch>
            <a:fillRect/>
          </a:stretch>
        </p:blipFill>
        <p:spPr>
          <a:xfrm>
            <a:off x="5875111" y="3880549"/>
            <a:ext cx="4004180" cy="1092200"/>
          </a:xfrm>
          <a:prstGeom prst="rect">
            <a:avLst/>
          </a:prstGeom>
        </p:spPr>
      </p:pic>
    </p:spTree>
    <p:extLst>
      <p:ext uri="{BB962C8B-B14F-4D97-AF65-F5344CB8AC3E}">
        <p14:creationId xmlns:p14="http://schemas.microsoft.com/office/powerpoint/2010/main" val="1428661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F7A89-0189-449D-EE14-592F0B288987}"/>
              </a:ext>
            </a:extLst>
          </p:cNvPr>
          <p:cNvSpPr>
            <a:spLocks noGrp="1"/>
          </p:cNvSpPr>
          <p:nvPr>
            <p:ph type="title"/>
          </p:nvPr>
        </p:nvSpPr>
        <p:spPr>
          <a:xfrm>
            <a:off x="5100824" y="685800"/>
            <a:ext cx="6176776" cy="1485900"/>
          </a:xfrm>
        </p:spPr>
        <p:txBody>
          <a:bodyPr>
            <a:normAutofit/>
          </a:bodyPr>
          <a:lstStyle/>
          <a:p>
            <a:r>
              <a:rPr lang="en-GB" sz="3400" dirty="0"/>
              <a:t>Future Work</a:t>
            </a:r>
            <a:br>
              <a:rPr lang="en-GB" sz="3400" dirty="0"/>
            </a:br>
            <a:r>
              <a:rPr lang="en-GB" sz="3400" dirty="0"/>
              <a:t>(Allow Parallelisation of Notifications)</a:t>
            </a:r>
          </a:p>
        </p:txBody>
      </p:sp>
      <p:pic>
        <p:nvPicPr>
          <p:cNvPr id="7" name="Picture 6" descr="A diagram of a process&#10;&#10;Description automatically generated">
            <a:extLst>
              <a:ext uri="{FF2B5EF4-FFF2-40B4-BE49-F238E27FC236}">
                <a16:creationId xmlns:a16="http://schemas.microsoft.com/office/drawing/2014/main" id="{BA6B77D9-2B0F-4145-A515-717406D5D17A}"/>
              </a:ext>
            </a:extLst>
          </p:cNvPr>
          <p:cNvPicPr>
            <a:picLocks noChangeAspect="1"/>
          </p:cNvPicPr>
          <p:nvPr/>
        </p:nvPicPr>
        <p:blipFill>
          <a:blip r:embed="rId2"/>
          <a:stretch>
            <a:fillRect/>
          </a:stretch>
        </p:blipFill>
        <p:spPr>
          <a:xfrm>
            <a:off x="634276" y="754261"/>
            <a:ext cx="3093388" cy="5348726"/>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C2ADDDF8-FBDE-B607-724E-E68804F198B7}"/>
              </a:ext>
            </a:extLst>
          </p:cNvPr>
          <p:cNvSpPr>
            <a:spLocks noGrp="1"/>
          </p:cNvSpPr>
          <p:nvPr>
            <p:ph idx="1"/>
          </p:nvPr>
        </p:nvSpPr>
        <p:spPr>
          <a:xfrm>
            <a:off x="5100824" y="2286000"/>
            <a:ext cx="6176776" cy="3581400"/>
          </a:xfrm>
        </p:spPr>
        <p:txBody>
          <a:bodyPr>
            <a:normAutofit/>
          </a:bodyPr>
          <a:lstStyle/>
          <a:p>
            <a:r>
              <a:rPr lang="en-GB" sz="1700"/>
              <a:t>DynamoDB could be used alongside it’s optimistic locking features to maintain data integrity when writing to the store.</a:t>
            </a:r>
          </a:p>
          <a:p>
            <a:r>
              <a:rPr lang="en-GB" sz="1700"/>
              <a:t>DynamoDB could also help stop updates that have nothing to do with schedules triggering a schedule generator run.</a:t>
            </a:r>
          </a:p>
          <a:p>
            <a:r>
              <a:rPr lang="en-GB" sz="1700"/>
              <a:t>This could also lower the complexity, with the broadcast list now stored separately there would be an argument to no longer copy data over from the catalogue Redis to the schedules Redis. This would drastically lower the complexity of the schedule generator code.</a:t>
            </a:r>
          </a:p>
        </p:txBody>
      </p:sp>
    </p:spTree>
    <p:extLst>
      <p:ext uri="{BB962C8B-B14F-4D97-AF65-F5344CB8AC3E}">
        <p14:creationId xmlns:p14="http://schemas.microsoft.com/office/powerpoint/2010/main" val="4263702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F855-5647-B5A3-DA20-A077E4D41EBD}"/>
              </a:ext>
            </a:extLst>
          </p:cNvPr>
          <p:cNvSpPr>
            <a:spLocks noGrp="1"/>
          </p:cNvSpPr>
          <p:nvPr>
            <p:ph type="title"/>
          </p:nvPr>
        </p:nvSpPr>
        <p:spPr>
          <a:xfrm>
            <a:off x="1371600" y="685800"/>
            <a:ext cx="9601200" cy="1485900"/>
          </a:xfrm>
        </p:spPr>
        <p:txBody>
          <a:bodyPr>
            <a:normAutofit/>
          </a:bodyPr>
          <a:lstStyle/>
          <a:p>
            <a:r>
              <a:rPr lang="en-GB"/>
              <a:t>Future Work</a:t>
            </a:r>
            <a:br>
              <a:rPr lang="en-GB"/>
            </a:br>
            <a:r>
              <a:rPr lang="en-GB"/>
              <a:t>(Allow Parallelisation of Notifications)</a:t>
            </a:r>
            <a:endParaRPr lang="en-GB" dirty="0"/>
          </a:p>
        </p:txBody>
      </p:sp>
      <p:pic>
        <p:nvPicPr>
          <p:cNvPr id="7" name="Content Placeholder 6" descr="A diagram of a software company&#10;&#10;Description automatically generated">
            <a:extLst>
              <a:ext uri="{FF2B5EF4-FFF2-40B4-BE49-F238E27FC236}">
                <a16:creationId xmlns:a16="http://schemas.microsoft.com/office/drawing/2014/main" id="{DA3C6EE6-FA89-BA0F-4E2B-3057FEEC43B6}"/>
              </a:ext>
            </a:extLst>
          </p:cNvPr>
          <p:cNvPicPr>
            <a:picLocks noChangeAspect="1"/>
          </p:cNvPicPr>
          <p:nvPr/>
        </p:nvPicPr>
        <p:blipFill>
          <a:blip r:embed="rId2"/>
          <a:stretch>
            <a:fillRect/>
          </a:stretch>
        </p:blipFill>
        <p:spPr>
          <a:xfrm>
            <a:off x="2159350" y="3053728"/>
            <a:ext cx="8025695" cy="3581400"/>
          </a:xfrm>
          <a:prstGeom prst="rect">
            <a:avLst/>
          </a:prstGeom>
        </p:spPr>
      </p:pic>
      <p:graphicFrame>
        <p:nvGraphicFramePr>
          <p:cNvPr id="8" name="Content Placeholder 4">
            <a:extLst>
              <a:ext uri="{FF2B5EF4-FFF2-40B4-BE49-F238E27FC236}">
                <a16:creationId xmlns:a16="http://schemas.microsoft.com/office/drawing/2014/main" id="{351681B6-1591-4B46-45E2-9562DC07BE85}"/>
              </a:ext>
            </a:extLst>
          </p:cNvPr>
          <p:cNvGraphicFramePr>
            <a:graphicFrameLocks/>
          </p:cNvGraphicFramePr>
          <p:nvPr>
            <p:extLst>
              <p:ext uri="{D42A27DB-BD31-4B8C-83A1-F6EECF244321}">
                <p14:modId xmlns:p14="http://schemas.microsoft.com/office/powerpoint/2010/main" val="1123725400"/>
              </p:ext>
            </p:extLst>
          </p:nvPr>
        </p:nvGraphicFramePr>
        <p:xfrm>
          <a:off x="1371600" y="1964984"/>
          <a:ext cx="9601197" cy="1010920"/>
        </p:xfrm>
        <a:graphic>
          <a:graphicData uri="http://schemas.openxmlformats.org/drawingml/2006/table">
            <a:tbl>
              <a:tblPr firstRow="1" bandRow="1">
                <a:tableStyleId>{5C22544A-7EE6-4342-B048-85BDC9FD1C3A}</a:tableStyleId>
              </a:tblPr>
              <a:tblGrid>
                <a:gridCol w="3200399">
                  <a:extLst>
                    <a:ext uri="{9D8B030D-6E8A-4147-A177-3AD203B41FA5}">
                      <a16:colId xmlns:a16="http://schemas.microsoft.com/office/drawing/2014/main" val="430560532"/>
                    </a:ext>
                  </a:extLst>
                </a:gridCol>
                <a:gridCol w="3200399">
                  <a:extLst>
                    <a:ext uri="{9D8B030D-6E8A-4147-A177-3AD203B41FA5}">
                      <a16:colId xmlns:a16="http://schemas.microsoft.com/office/drawing/2014/main" val="2104325120"/>
                    </a:ext>
                  </a:extLst>
                </a:gridCol>
                <a:gridCol w="3200399">
                  <a:extLst>
                    <a:ext uri="{9D8B030D-6E8A-4147-A177-3AD203B41FA5}">
                      <a16:colId xmlns:a16="http://schemas.microsoft.com/office/drawing/2014/main" val="2795617333"/>
                    </a:ext>
                  </a:extLst>
                </a:gridCol>
              </a:tblGrid>
              <a:tr h="370840">
                <a:tc>
                  <a:txBody>
                    <a:bodyPr/>
                    <a:lstStyle/>
                    <a:p>
                      <a:r>
                        <a:rPr lang="en-GB" dirty="0"/>
                        <a:t>Id (</a:t>
                      </a:r>
                      <a:r>
                        <a:rPr lang="en-GB" dirty="0" err="1"/>
                        <a:t>Pid</a:t>
                      </a:r>
                      <a:r>
                        <a:rPr lang="en-GB" dirty="0"/>
                        <a:t>)</a:t>
                      </a:r>
                    </a:p>
                  </a:txBody>
                  <a:tcPr/>
                </a:tc>
                <a:tc>
                  <a:txBody>
                    <a:bodyPr/>
                    <a:lstStyle/>
                    <a:p>
                      <a:r>
                        <a:rPr lang="en-GB" dirty="0"/>
                        <a:t>Associations</a:t>
                      </a:r>
                    </a:p>
                  </a:txBody>
                  <a:tcPr/>
                </a:tc>
                <a:tc>
                  <a:txBody>
                    <a:bodyPr/>
                    <a:lstStyle/>
                    <a:p>
                      <a:r>
                        <a:rPr lang="en-GB" dirty="0"/>
                        <a:t>Version</a:t>
                      </a:r>
                    </a:p>
                  </a:txBody>
                  <a:tcPr/>
                </a:tc>
                <a:extLst>
                  <a:ext uri="{0D108BD9-81ED-4DB2-BD59-A6C34878D82A}">
                    <a16:rowId xmlns:a16="http://schemas.microsoft.com/office/drawing/2014/main" val="3963958155"/>
                  </a:ext>
                </a:extLst>
              </a:tr>
              <a:tr h="370840">
                <a:tc>
                  <a:txBody>
                    <a:bodyPr/>
                    <a:lstStyle/>
                    <a:p>
                      <a:r>
                        <a:rPr lang="en-GB" dirty="0"/>
                        <a:t>Unique identifier for catalogue item.</a:t>
                      </a:r>
                    </a:p>
                  </a:txBody>
                  <a:tcPr/>
                </a:tc>
                <a:tc>
                  <a:txBody>
                    <a:bodyPr/>
                    <a:lstStyle/>
                    <a:p>
                      <a:pPr marL="285750" indent="-285750">
                        <a:buFont typeface="Arial" panose="020B0604020202020204" pitchFamily="34" charset="0"/>
                        <a:buChar char="•"/>
                      </a:pPr>
                      <a:r>
                        <a:rPr lang="en-GB" dirty="0"/>
                        <a:t>For episodes -&gt; schedules</a:t>
                      </a:r>
                    </a:p>
                    <a:p>
                      <a:pPr marL="285750" indent="-285750">
                        <a:buFont typeface="Arial" panose="020B0604020202020204" pitchFamily="34" charset="0"/>
                        <a:buChar char="•"/>
                      </a:pPr>
                      <a:r>
                        <a:rPr lang="en-GB" dirty="0"/>
                        <a:t>For ancestors -&gt; children</a:t>
                      </a:r>
                    </a:p>
                  </a:txBody>
                  <a:tcPr/>
                </a:tc>
                <a:tc>
                  <a:txBody>
                    <a:bodyPr/>
                    <a:lstStyle/>
                    <a:p>
                      <a:r>
                        <a:rPr lang="en-GB" dirty="0"/>
                        <a:t>Column used to optimistically lock.</a:t>
                      </a:r>
                    </a:p>
                  </a:txBody>
                  <a:tcPr/>
                </a:tc>
                <a:extLst>
                  <a:ext uri="{0D108BD9-81ED-4DB2-BD59-A6C34878D82A}">
                    <a16:rowId xmlns:a16="http://schemas.microsoft.com/office/drawing/2014/main" val="2761157464"/>
                  </a:ext>
                </a:extLst>
              </a:tr>
            </a:tbl>
          </a:graphicData>
        </a:graphic>
      </p:graphicFrame>
    </p:spTree>
    <p:extLst>
      <p:ext uri="{BB962C8B-B14F-4D97-AF65-F5344CB8AC3E}">
        <p14:creationId xmlns:p14="http://schemas.microsoft.com/office/powerpoint/2010/main" val="1871954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83F6A-8F49-8D78-D078-C17E5B7A0C13}"/>
              </a:ext>
            </a:extLst>
          </p:cNvPr>
          <p:cNvSpPr>
            <a:spLocks noGrp="1"/>
          </p:cNvSpPr>
          <p:nvPr>
            <p:ph type="title"/>
          </p:nvPr>
        </p:nvSpPr>
        <p:spPr>
          <a:xfrm>
            <a:off x="8471424" y="1110882"/>
            <a:ext cx="3053039" cy="1060817"/>
          </a:xfrm>
        </p:spPr>
        <p:txBody>
          <a:bodyPr anchor="b">
            <a:normAutofit/>
          </a:bodyPr>
          <a:lstStyle/>
          <a:p>
            <a:r>
              <a:rPr lang="en-GB" sz="2000" dirty="0"/>
              <a:t>Future Work</a:t>
            </a:r>
            <a:br>
              <a:rPr lang="en-GB" sz="2000" dirty="0"/>
            </a:br>
            <a:r>
              <a:rPr lang="en-GB" sz="2000" dirty="0"/>
              <a:t>(Changesets/Notifications to Partners)</a:t>
            </a:r>
          </a:p>
        </p:txBody>
      </p:sp>
      <p:pic>
        <p:nvPicPr>
          <p:cNvPr id="5" name="Picture 4" descr="A diagram of a software project&#10;&#10;Description automatically generated">
            <a:extLst>
              <a:ext uri="{FF2B5EF4-FFF2-40B4-BE49-F238E27FC236}">
                <a16:creationId xmlns:a16="http://schemas.microsoft.com/office/drawing/2014/main" id="{C3E788ED-6DB2-86CC-2155-FE3CAF6ABEB6}"/>
              </a:ext>
            </a:extLst>
          </p:cNvPr>
          <p:cNvPicPr>
            <a:picLocks noChangeAspect="1"/>
          </p:cNvPicPr>
          <p:nvPr/>
        </p:nvPicPr>
        <p:blipFill>
          <a:blip r:embed="rId2"/>
          <a:stretch>
            <a:fillRect/>
          </a:stretch>
        </p:blipFill>
        <p:spPr>
          <a:xfrm>
            <a:off x="1560899" y="640080"/>
            <a:ext cx="5047132" cy="5577840"/>
          </a:xfrm>
          <a:prstGeom prst="rect">
            <a:avLst/>
          </a:prstGeom>
        </p:spPr>
      </p:pic>
      <p:sp>
        <p:nvSpPr>
          <p:cNvPr id="3" name="Content Placeholder 2">
            <a:extLst>
              <a:ext uri="{FF2B5EF4-FFF2-40B4-BE49-F238E27FC236}">
                <a16:creationId xmlns:a16="http://schemas.microsoft.com/office/drawing/2014/main" id="{CDD885D2-9DC8-C823-E5E1-19D8E567EEB9}"/>
              </a:ext>
            </a:extLst>
          </p:cNvPr>
          <p:cNvSpPr>
            <a:spLocks noGrp="1"/>
          </p:cNvSpPr>
          <p:nvPr>
            <p:ph idx="1"/>
          </p:nvPr>
        </p:nvSpPr>
        <p:spPr>
          <a:xfrm>
            <a:off x="8471423" y="2286000"/>
            <a:ext cx="3053039" cy="3931920"/>
          </a:xfrm>
        </p:spPr>
        <p:txBody>
          <a:bodyPr>
            <a:normAutofit/>
          </a:bodyPr>
          <a:lstStyle/>
          <a:p>
            <a:r>
              <a:rPr lang="en-GB" sz="1600" dirty="0"/>
              <a:t>The current system updates our partner facing store, however, does not alert partners that data has changed.</a:t>
            </a:r>
          </a:p>
          <a:p>
            <a:r>
              <a:rPr lang="en-GB" sz="1600" dirty="0"/>
              <a:t>This can result in partner UI being of date, until the partner re-requests the data.</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614072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377BD7-EC75-B6BD-AC07-86B83D6159EC}"/>
              </a:ext>
            </a:extLst>
          </p:cNvPr>
          <p:cNvSpPr>
            <a:spLocks noGrp="1"/>
          </p:cNvSpPr>
          <p:nvPr>
            <p:ph type="title"/>
          </p:nvPr>
        </p:nvSpPr>
        <p:spPr>
          <a:xfrm>
            <a:off x="1021750" y="4278245"/>
            <a:ext cx="4913384" cy="1762969"/>
          </a:xfrm>
        </p:spPr>
        <p:txBody>
          <a:bodyPr>
            <a:normAutofit/>
          </a:bodyPr>
          <a:lstStyle/>
          <a:p>
            <a:r>
              <a:rPr lang="en-GB" sz="3100"/>
              <a:t>Future Work</a:t>
            </a:r>
            <a:br>
              <a:rPr lang="en-GB" sz="3100"/>
            </a:br>
            <a:r>
              <a:rPr lang="en-GB" sz="3100"/>
              <a:t>(Changesets/Notifications to Partners)</a:t>
            </a:r>
          </a:p>
        </p:txBody>
      </p:sp>
      <p:pic>
        <p:nvPicPr>
          <p:cNvPr id="5" name="Content Placeholder 4" descr="A diagram of software development&#10;&#10;Description automatically generated">
            <a:extLst>
              <a:ext uri="{FF2B5EF4-FFF2-40B4-BE49-F238E27FC236}">
                <a16:creationId xmlns:a16="http://schemas.microsoft.com/office/drawing/2014/main" id="{D49A2110-3246-78C2-FD7A-1922BDD1D38E}"/>
              </a:ext>
            </a:extLst>
          </p:cNvPr>
          <p:cNvPicPr>
            <a:picLocks noChangeAspect="1"/>
          </p:cNvPicPr>
          <p:nvPr/>
        </p:nvPicPr>
        <p:blipFill>
          <a:blip r:embed="rId2"/>
          <a:stretch>
            <a:fillRect/>
          </a:stretch>
        </p:blipFill>
        <p:spPr>
          <a:xfrm>
            <a:off x="643466" y="1074473"/>
            <a:ext cx="5291668" cy="2050521"/>
          </a:xfrm>
          <a:prstGeom prst="rect">
            <a:avLst/>
          </a:prstGeom>
        </p:spPr>
      </p:pic>
      <p:pic>
        <p:nvPicPr>
          <p:cNvPr id="7" name="Picture 6" descr="A diagram of a process&#10;&#10;Description automatically generated">
            <a:extLst>
              <a:ext uri="{FF2B5EF4-FFF2-40B4-BE49-F238E27FC236}">
                <a16:creationId xmlns:a16="http://schemas.microsoft.com/office/drawing/2014/main" id="{B07CBBCF-CB04-A1EA-7347-DA1428F854DD}"/>
              </a:ext>
            </a:extLst>
          </p:cNvPr>
          <p:cNvPicPr>
            <a:picLocks noChangeAspect="1"/>
          </p:cNvPicPr>
          <p:nvPr/>
        </p:nvPicPr>
        <p:blipFill>
          <a:blip r:embed="rId3"/>
          <a:stretch>
            <a:fillRect/>
          </a:stretch>
        </p:blipFill>
        <p:spPr>
          <a:xfrm>
            <a:off x="6256865" y="849577"/>
            <a:ext cx="5291667" cy="2500312"/>
          </a:xfrm>
          <a:prstGeom prst="rect">
            <a:avLst/>
          </a:prstGeom>
        </p:spPr>
      </p:pic>
      <p:sp>
        <p:nvSpPr>
          <p:cNvPr id="16" name="Freeform: Shape 15">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1" name="Content Placeholder 10">
            <a:extLst>
              <a:ext uri="{FF2B5EF4-FFF2-40B4-BE49-F238E27FC236}">
                <a16:creationId xmlns:a16="http://schemas.microsoft.com/office/drawing/2014/main" id="{F5068962-9CDE-13AF-3EAE-8F6C06B6D588}"/>
              </a:ext>
            </a:extLst>
          </p:cNvPr>
          <p:cNvSpPr>
            <a:spLocks noGrp="1"/>
          </p:cNvSpPr>
          <p:nvPr>
            <p:ph idx="1"/>
          </p:nvPr>
        </p:nvSpPr>
        <p:spPr>
          <a:xfrm>
            <a:off x="6253810" y="4278246"/>
            <a:ext cx="4718989" cy="1841856"/>
          </a:xfrm>
        </p:spPr>
        <p:txBody>
          <a:bodyPr>
            <a:normAutofit fontScale="92500"/>
          </a:bodyPr>
          <a:lstStyle/>
          <a:p>
            <a:r>
              <a:rPr lang="en-US" sz="1800" dirty="0"/>
              <a:t>A system could be designed where partners are alerted to changes in the data.</a:t>
            </a:r>
          </a:p>
          <a:p>
            <a:r>
              <a:rPr lang="en-US" sz="1800" dirty="0"/>
              <a:t>This would mean they only need to update data which has changed, instead of re-requesting every schedule they are interested in on an interval.</a:t>
            </a:r>
          </a:p>
        </p:txBody>
      </p:sp>
      <p:sp>
        <p:nvSpPr>
          <p:cNvPr id="18" name="Freeform: Shape 17">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504358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DA01-DE34-32D0-98C7-F60174D139FD}"/>
              </a:ext>
            </a:extLst>
          </p:cNvPr>
          <p:cNvSpPr>
            <a:spLocks noGrp="1"/>
          </p:cNvSpPr>
          <p:nvPr>
            <p:ph type="title"/>
          </p:nvPr>
        </p:nvSpPr>
        <p:spPr/>
        <p:txBody>
          <a:bodyPr/>
          <a:lstStyle/>
          <a:p>
            <a:r>
              <a:rPr lang="en-GB" dirty="0"/>
              <a:t>Starting architecture</a:t>
            </a:r>
          </a:p>
        </p:txBody>
      </p:sp>
      <p:pic>
        <p:nvPicPr>
          <p:cNvPr id="5" name="Content Placeholder 4" descr="A diagram of a company&#10;&#10;Description automatically generated">
            <a:extLst>
              <a:ext uri="{FF2B5EF4-FFF2-40B4-BE49-F238E27FC236}">
                <a16:creationId xmlns:a16="http://schemas.microsoft.com/office/drawing/2014/main" id="{7E9EE593-E1B3-8373-6A7D-A734A9CA2D52}"/>
              </a:ext>
            </a:extLst>
          </p:cNvPr>
          <p:cNvPicPr>
            <a:picLocks noGrp="1" noChangeAspect="1"/>
          </p:cNvPicPr>
          <p:nvPr>
            <p:ph idx="1"/>
          </p:nvPr>
        </p:nvPicPr>
        <p:blipFill>
          <a:blip r:embed="rId2"/>
          <a:stretch>
            <a:fillRect/>
          </a:stretch>
        </p:blipFill>
        <p:spPr>
          <a:xfrm>
            <a:off x="1717651" y="1741714"/>
            <a:ext cx="8932166" cy="4615785"/>
          </a:xfrm>
        </p:spPr>
      </p:pic>
    </p:spTree>
    <p:extLst>
      <p:ext uri="{BB962C8B-B14F-4D97-AF65-F5344CB8AC3E}">
        <p14:creationId xmlns:p14="http://schemas.microsoft.com/office/powerpoint/2010/main" val="2110649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C454E-5085-FEF7-D184-96D5C8F6F649}"/>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7200" cap="all" dirty="0"/>
              <a:t>Questions</a:t>
            </a:r>
          </a:p>
        </p:txBody>
      </p:sp>
      <p:sp>
        <p:nvSpPr>
          <p:cNvPr id="24"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26" name="Graphic 25" descr="Help">
            <a:extLst>
              <a:ext uri="{FF2B5EF4-FFF2-40B4-BE49-F238E27FC236}">
                <a16:creationId xmlns:a16="http://schemas.microsoft.com/office/drawing/2014/main" id="{7695A2C5-67AD-B41E-FB5E-DBD0A56192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403" y="2169078"/>
            <a:ext cx="2719859" cy="2719859"/>
          </a:xfrm>
          <a:prstGeom prst="rect">
            <a:avLst/>
          </a:prstGeom>
        </p:spPr>
      </p:pic>
    </p:spTree>
    <p:extLst>
      <p:ext uri="{BB962C8B-B14F-4D97-AF65-F5344CB8AC3E}">
        <p14:creationId xmlns:p14="http://schemas.microsoft.com/office/powerpoint/2010/main" val="28542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C0CD8-2BEE-6631-F3CA-715281944980}"/>
              </a:ext>
            </a:extLst>
          </p:cNvPr>
          <p:cNvSpPr>
            <a:spLocks noGrp="1"/>
          </p:cNvSpPr>
          <p:nvPr>
            <p:ph type="title"/>
          </p:nvPr>
        </p:nvSpPr>
        <p:spPr>
          <a:xfrm>
            <a:off x="8471424" y="1110882"/>
            <a:ext cx="3053039" cy="1060817"/>
          </a:xfrm>
        </p:spPr>
        <p:txBody>
          <a:bodyPr anchor="b">
            <a:normAutofit/>
          </a:bodyPr>
          <a:lstStyle/>
          <a:p>
            <a:r>
              <a:rPr lang="en-GB" sz="2800" dirty="0"/>
              <a:t>Starting functionality</a:t>
            </a:r>
          </a:p>
        </p:txBody>
      </p:sp>
      <p:pic>
        <p:nvPicPr>
          <p:cNvPr id="5" name="Content Placeholder 4" descr="A diagram of a process flow&#10;&#10;Description automatically generated">
            <a:extLst>
              <a:ext uri="{FF2B5EF4-FFF2-40B4-BE49-F238E27FC236}">
                <a16:creationId xmlns:a16="http://schemas.microsoft.com/office/drawing/2014/main" id="{E9F56261-D193-63F9-58A4-4ABD0F9C045B}"/>
              </a:ext>
            </a:extLst>
          </p:cNvPr>
          <p:cNvPicPr>
            <a:picLocks noChangeAspect="1"/>
          </p:cNvPicPr>
          <p:nvPr/>
        </p:nvPicPr>
        <p:blipFill>
          <a:blip r:embed="rId2"/>
          <a:stretch>
            <a:fillRect/>
          </a:stretch>
        </p:blipFill>
        <p:spPr>
          <a:xfrm>
            <a:off x="1093666" y="640080"/>
            <a:ext cx="5981598" cy="5577840"/>
          </a:xfrm>
          <a:prstGeom prst="rect">
            <a:avLst/>
          </a:prstGeom>
        </p:spPr>
      </p:pic>
      <p:sp>
        <p:nvSpPr>
          <p:cNvPr id="9" name="Content Placeholder 8">
            <a:extLst>
              <a:ext uri="{FF2B5EF4-FFF2-40B4-BE49-F238E27FC236}">
                <a16:creationId xmlns:a16="http://schemas.microsoft.com/office/drawing/2014/main" id="{C5FC4AAE-5A18-85D8-4EA9-1048CDAF9845}"/>
              </a:ext>
            </a:extLst>
          </p:cNvPr>
          <p:cNvSpPr>
            <a:spLocks noGrp="1"/>
          </p:cNvSpPr>
          <p:nvPr>
            <p:ph idx="1"/>
          </p:nvPr>
        </p:nvSpPr>
        <p:spPr>
          <a:xfrm>
            <a:off x="8471423" y="2286000"/>
            <a:ext cx="3053039" cy="3931920"/>
          </a:xfrm>
        </p:spPr>
        <p:txBody>
          <a:bodyPr>
            <a:normAutofit/>
          </a:bodyPr>
          <a:lstStyle/>
          <a:p>
            <a:pPr marL="0" indent="0">
              <a:buNone/>
            </a:pPr>
            <a:r>
              <a:rPr lang="en-US" sz="1600" dirty="0"/>
              <a:t>Data is fetched from an internal model and transformed into its external format every 15 minutes.</a:t>
            </a:r>
          </a:p>
          <a:p>
            <a:pPr marL="0" indent="0">
              <a:buNone/>
            </a:pPr>
            <a:endParaRPr lang="en-US" sz="1600" dirty="0"/>
          </a:p>
          <a:p>
            <a:pPr marL="0" indent="0">
              <a:buNone/>
            </a:pPr>
            <a:r>
              <a:rPr lang="en-US" sz="1600" dirty="0"/>
              <a:t>This transformed data includes the schedule itself as well as the service (e.g., BBC1) that the schedule is for.</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47740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970F-36D7-ED7B-6DE1-650647E46D39}"/>
              </a:ext>
            </a:extLst>
          </p:cNvPr>
          <p:cNvSpPr>
            <a:spLocks noGrp="1"/>
          </p:cNvSpPr>
          <p:nvPr>
            <p:ph type="title"/>
          </p:nvPr>
        </p:nvSpPr>
        <p:spPr>
          <a:xfrm>
            <a:off x="1371600" y="685800"/>
            <a:ext cx="9601200" cy="1485900"/>
          </a:xfrm>
        </p:spPr>
        <p:txBody>
          <a:bodyPr>
            <a:normAutofit/>
          </a:bodyPr>
          <a:lstStyle/>
          <a:p>
            <a:r>
              <a:rPr lang="en-GB"/>
              <a:t>Project Goals</a:t>
            </a:r>
            <a:endParaRPr lang="en-GB" dirty="0"/>
          </a:p>
        </p:txBody>
      </p:sp>
      <p:graphicFrame>
        <p:nvGraphicFramePr>
          <p:cNvPr id="7" name="Content Placeholder 2">
            <a:extLst>
              <a:ext uri="{FF2B5EF4-FFF2-40B4-BE49-F238E27FC236}">
                <a16:creationId xmlns:a16="http://schemas.microsoft.com/office/drawing/2014/main" id="{77A5F558-6791-911F-5597-99F454FA3918}"/>
              </a:ext>
            </a:extLst>
          </p:cNvPr>
          <p:cNvGraphicFramePr>
            <a:graphicFrameLocks noGrp="1"/>
          </p:cNvGraphicFramePr>
          <p:nvPr>
            <p:ph idx="1"/>
            <p:extLst>
              <p:ext uri="{D42A27DB-BD31-4B8C-83A1-F6EECF244321}">
                <p14:modId xmlns:p14="http://schemas.microsoft.com/office/powerpoint/2010/main" val="179778527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88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3E5B4-78F2-E87D-0DF6-44198DB1837E}"/>
              </a:ext>
            </a:extLst>
          </p:cNvPr>
          <p:cNvSpPr>
            <a:spLocks noGrp="1"/>
          </p:cNvSpPr>
          <p:nvPr>
            <p:ph type="title"/>
          </p:nvPr>
        </p:nvSpPr>
        <p:spPr>
          <a:xfrm>
            <a:off x="8471424" y="1110882"/>
            <a:ext cx="3053039" cy="1060817"/>
          </a:xfrm>
        </p:spPr>
        <p:txBody>
          <a:bodyPr anchor="b">
            <a:normAutofit/>
          </a:bodyPr>
          <a:lstStyle/>
          <a:p>
            <a:r>
              <a:rPr lang="en-GB" sz="2800"/>
              <a:t>How it meets our OKRs</a:t>
            </a:r>
          </a:p>
        </p:txBody>
      </p:sp>
      <p:pic>
        <p:nvPicPr>
          <p:cNvPr id="7" name="Picture 6" descr="A screenshot of a computer screen&#10;&#10;Description automatically generated">
            <a:extLst>
              <a:ext uri="{FF2B5EF4-FFF2-40B4-BE49-F238E27FC236}">
                <a16:creationId xmlns:a16="http://schemas.microsoft.com/office/drawing/2014/main" id="{A5F6DE1A-473B-B31C-D4B0-161FD2303948}"/>
              </a:ext>
            </a:extLst>
          </p:cNvPr>
          <p:cNvPicPr>
            <a:picLocks noChangeAspect="1"/>
          </p:cNvPicPr>
          <p:nvPr/>
        </p:nvPicPr>
        <p:blipFill>
          <a:blip r:embed="rId2"/>
          <a:stretch>
            <a:fillRect/>
          </a:stretch>
        </p:blipFill>
        <p:spPr>
          <a:xfrm>
            <a:off x="634275" y="1488269"/>
            <a:ext cx="6900380" cy="3881461"/>
          </a:xfrm>
          <a:prstGeom prst="rect">
            <a:avLst/>
          </a:prstGeom>
        </p:spPr>
      </p:pic>
      <p:sp>
        <p:nvSpPr>
          <p:cNvPr id="3" name="Content Placeholder 2">
            <a:extLst>
              <a:ext uri="{FF2B5EF4-FFF2-40B4-BE49-F238E27FC236}">
                <a16:creationId xmlns:a16="http://schemas.microsoft.com/office/drawing/2014/main" id="{8FC2D036-275C-0E54-F9A3-199C2DC0FC78}"/>
              </a:ext>
            </a:extLst>
          </p:cNvPr>
          <p:cNvSpPr>
            <a:spLocks noGrp="1"/>
          </p:cNvSpPr>
          <p:nvPr>
            <p:ph idx="1"/>
          </p:nvPr>
        </p:nvSpPr>
        <p:spPr>
          <a:xfrm>
            <a:off x="8471423" y="2286000"/>
            <a:ext cx="3053039" cy="3931920"/>
          </a:xfrm>
        </p:spPr>
        <p:txBody>
          <a:bodyPr>
            <a:normAutofit fontScale="92500" lnSpcReduction="10000"/>
          </a:bodyPr>
          <a:lstStyle/>
          <a:p>
            <a:r>
              <a:rPr lang="en-GB" sz="1600" dirty="0"/>
              <a:t>It helps drive growth as we can get content out to more people on more devices, increasing exposure to the BBC.</a:t>
            </a:r>
          </a:p>
          <a:p>
            <a:r>
              <a:rPr lang="en-GB" sz="1600" dirty="0"/>
              <a:t>It helps us improve our partner experience by working with them on integrating better data into their feeds.</a:t>
            </a:r>
          </a:p>
          <a:p>
            <a:r>
              <a:rPr lang="en-GB" sz="1600" dirty="0"/>
              <a:t>We simplify our platform as this helps us no longer rely on an external data provider for providing schedules.</a:t>
            </a:r>
          </a:p>
          <a:p>
            <a:r>
              <a:rPr lang="en-GB" sz="1600" dirty="0"/>
              <a:t>This project should reduce the total time processing data, which therefore reduces our costs and makes us more sustainable.</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212955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0463-FECF-5CA4-B9A5-2A3323860655}"/>
              </a:ext>
            </a:extLst>
          </p:cNvPr>
          <p:cNvSpPr>
            <a:spLocks noGrp="1"/>
          </p:cNvSpPr>
          <p:nvPr>
            <p:ph type="title"/>
          </p:nvPr>
        </p:nvSpPr>
        <p:spPr/>
        <p:txBody>
          <a:bodyPr/>
          <a:lstStyle/>
          <a:p>
            <a:r>
              <a:rPr lang="en-GB" dirty="0"/>
              <a:t>Initial Design</a:t>
            </a:r>
          </a:p>
        </p:txBody>
      </p:sp>
      <p:pic>
        <p:nvPicPr>
          <p:cNvPr id="5" name="Content Placeholder 4" descr="A computer screen shot of a computer network&#10;&#10;Description automatically generated">
            <a:extLst>
              <a:ext uri="{FF2B5EF4-FFF2-40B4-BE49-F238E27FC236}">
                <a16:creationId xmlns:a16="http://schemas.microsoft.com/office/drawing/2014/main" id="{DF059B49-3009-369A-7B53-1C417B99443C}"/>
              </a:ext>
            </a:extLst>
          </p:cNvPr>
          <p:cNvPicPr>
            <a:picLocks noGrp="1" noChangeAspect="1"/>
          </p:cNvPicPr>
          <p:nvPr>
            <p:ph idx="1"/>
          </p:nvPr>
        </p:nvPicPr>
        <p:blipFill>
          <a:blip r:embed="rId2"/>
          <a:stretch>
            <a:fillRect/>
          </a:stretch>
        </p:blipFill>
        <p:spPr>
          <a:xfrm>
            <a:off x="2237252" y="2286000"/>
            <a:ext cx="7869896" cy="3581400"/>
          </a:xfrm>
        </p:spPr>
      </p:pic>
    </p:spTree>
    <p:extLst>
      <p:ext uri="{BB962C8B-B14F-4D97-AF65-F5344CB8AC3E}">
        <p14:creationId xmlns:p14="http://schemas.microsoft.com/office/powerpoint/2010/main" val="36137618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814DB91-98F9-B141-B5CC-63848306198B}">
  <we:reference id="a3b40b4f-8edf-490e-9df1-7e66f93912bf" version="1.1.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Crop</Template>
  <TotalTime>741</TotalTime>
  <Words>2266</Words>
  <Application>Microsoft Macintosh PowerPoint</Application>
  <PresentationFormat>Widescreen</PresentationFormat>
  <Paragraphs>171</Paragraphs>
  <Slides>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Aptos</vt:lpstr>
      <vt:lpstr>Arial</vt:lpstr>
      <vt:lpstr>Franklin Gothic Book</vt:lpstr>
      <vt:lpstr>Menlo</vt:lpstr>
      <vt:lpstr>Crop</vt:lpstr>
      <vt:lpstr>Oliver Bowker DC4400 Viva</vt:lpstr>
      <vt:lpstr>Place in the organisation</vt:lpstr>
      <vt:lpstr>What we do as a team?</vt:lpstr>
      <vt:lpstr>How the data links together?</vt:lpstr>
      <vt:lpstr>Starting architecture</vt:lpstr>
      <vt:lpstr>Starting functionality</vt:lpstr>
      <vt:lpstr>Project Goals</vt:lpstr>
      <vt:lpstr>How it meets our OKRs</vt:lpstr>
      <vt:lpstr>Initial Design</vt:lpstr>
      <vt:lpstr>Handling titling changes</vt:lpstr>
      <vt:lpstr>Initial Architectural Decision</vt:lpstr>
      <vt:lpstr>Initial Architectural Decision</vt:lpstr>
      <vt:lpstr>Initial Algorithm: Schedule Update Notifications</vt:lpstr>
      <vt:lpstr>Initial Algorithm: Schedule Delete Notifications</vt:lpstr>
      <vt:lpstr>Initial Algorithm: Catalogue Notifications</vt:lpstr>
      <vt:lpstr>Software Spike (Changes)</vt:lpstr>
      <vt:lpstr>Software Spike (Issues)</vt:lpstr>
      <vt:lpstr>Ticket Slicing</vt:lpstr>
      <vt:lpstr>Ticket Slicing /Feature Sets (Challenges)</vt:lpstr>
      <vt:lpstr>Final Feature Sets</vt:lpstr>
      <vt:lpstr>Development Work</vt:lpstr>
      <vt:lpstr>Notification Lambda</vt:lpstr>
      <vt:lpstr>Notification Lambda (Schedule Updates)</vt:lpstr>
      <vt:lpstr>Notification Lambda (Schedule Deletes)</vt:lpstr>
      <vt:lpstr>Notification Lambda (Catalogue Updates)</vt:lpstr>
      <vt:lpstr>Notification Lambda (Schedule updates triggered by catalogue update)</vt:lpstr>
      <vt:lpstr>Notification Lambda (Schedule updates triggered by catalogue update)</vt:lpstr>
      <vt:lpstr>Notification Lambda (Challenges)</vt:lpstr>
      <vt:lpstr>Garbage Collector Lambda</vt:lpstr>
      <vt:lpstr>Without a garbage collector</vt:lpstr>
      <vt:lpstr>Coldstart Lambda</vt:lpstr>
      <vt:lpstr>Coldstart Lambda (Challenges)</vt:lpstr>
      <vt:lpstr>Coldstart Lambda (Solution)</vt:lpstr>
      <vt:lpstr>Integration Tests, Comparison Tests and Release Strategy</vt:lpstr>
      <vt:lpstr>Outputs (Burn Up Charts)</vt:lpstr>
      <vt:lpstr>Outputs (Burn Up Charts)</vt:lpstr>
      <vt:lpstr>Outputs (Burn Up Charts)</vt:lpstr>
      <vt:lpstr>Outputs (Burn Up Charts)</vt:lpstr>
      <vt:lpstr>Outputs (Burn Up Charts)</vt:lpstr>
      <vt:lpstr>Outputs (Burn Up Charts)</vt:lpstr>
      <vt:lpstr>Outputs (Dashboard)</vt:lpstr>
      <vt:lpstr>Outputs (Final Architecture)</vt:lpstr>
      <vt:lpstr>Outputs (Code)</vt:lpstr>
      <vt:lpstr>Future Work  (Garbage Collector Consolidation)</vt:lpstr>
      <vt:lpstr>Future Work (Allow Parallelisation of Notifications)</vt:lpstr>
      <vt:lpstr>Future Work (Allow Parallelisation of Notifications)</vt:lpstr>
      <vt:lpstr>Future Work (Allow Parallelisation of Notifications)</vt:lpstr>
      <vt:lpstr>Future Work (Changesets/Notifications to Partners)</vt:lpstr>
      <vt:lpstr>Future Work (Changesets/Notifications to Partners)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Oliver Bowker DC4400 Viva</dc:title>
  <dc:creator>Oliver Bowker</dc:creator>
  <cp:lastModifiedBy>Oliver Bowker</cp:lastModifiedBy>
  <cp:revision>84</cp:revision>
  <dcterms:created xsi:type="dcterms:W3CDTF">2024-02-27T15:52:44Z</dcterms:created>
  <dcterms:modified xsi:type="dcterms:W3CDTF">2024-03-08T14:03:17Z</dcterms:modified>
</cp:coreProperties>
</file>